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158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11" Type="http://schemas.openxmlformats.org/officeDocument/2006/relationships/slide" Target="slides/slide6.xml"/><Relationship Id="rId22" Type="http://schemas.openxmlformats.org/officeDocument/2006/relationships/font" Target="fonts/Roboto-italic.fntdata"/><Relationship Id="rId10" Type="http://schemas.openxmlformats.org/officeDocument/2006/relationships/slide" Target="slides/slide5.xml"/><Relationship Id="rId21" Type="http://schemas.openxmlformats.org/officeDocument/2006/relationships/font" Target="fonts/Robo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miro.com/app/board/uXjVN2Udbg4=/?share_link_id=199432578836"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1214ac006d_4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1214ac006d_4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80000"/>
              </a:lnSpc>
              <a:spcBef>
                <a:spcPts val="1000"/>
              </a:spcBef>
              <a:spcAft>
                <a:spcPts val="0"/>
              </a:spcAft>
              <a:buNone/>
            </a:pPr>
            <a:r>
              <a:rPr lang="en">
                <a:solidFill>
                  <a:srgbClr val="434343"/>
                </a:solidFill>
                <a:latin typeface="Roboto"/>
                <a:ea typeface="Roboto"/>
                <a:cs typeface="Roboto"/>
                <a:sym typeface="Roboto"/>
              </a:rPr>
              <a:t>During gathering:</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rPr b="1" lang="en">
                <a:solidFill>
                  <a:srgbClr val="434343"/>
                </a:solidFill>
                <a:latin typeface="Roboto"/>
                <a:ea typeface="Roboto"/>
                <a:cs typeface="Roboto"/>
                <a:sym typeface="Roboto"/>
              </a:rPr>
              <a:t>Min </a:t>
            </a:r>
            <a:r>
              <a:rPr lang="en">
                <a:solidFill>
                  <a:srgbClr val="434343"/>
                </a:solidFill>
                <a:latin typeface="Roboto"/>
                <a:ea typeface="Roboto"/>
                <a:cs typeface="Roboto"/>
                <a:sym typeface="Roboto"/>
              </a:rPr>
              <a:t>We thank outgoing </a:t>
            </a:r>
            <a:r>
              <a:rPr b="1" lang="en">
                <a:solidFill>
                  <a:srgbClr val="434343"/>
                </a:solidFill>
                <a:latin typeface="Roboto"/>
                <a:ea typeface="Roboto"/>
                <a:cs typeface="Roboto"/>
                <a:sym typeface="Roboto"/>
              </a:rPr>
              <a:t>Treasurer Trang Hickman &amp; Communications chair Bryan Hall...</a:t>
            </a:r>
            <a:r>
              <a:rPr lang="en">
                <a:solidFill>
                  <a:srgbClr val="434343"/>
                </a:solidFill>
                <a:latin typeface="Roboto"/>
                <a:ea typeface="Roboto"/>
                <a:cs typeface="Roboto"/>
                <a:sym typeface="Roboto"/>
              </a:rPr>
              <a:t>and welcome new committee chairs to the Board!</a:t>
            </a:r>
            <a:endParaRPr>
              <a:solidFill>
                <a:srgbClr val="434343"/>
              </a:solidFill>
              <a:latin typeface="Roboto"/>
              <a:ea typeface="Roboto"/>
              <a:cs typeface="Roboto"/>
              <a:sym typeface="Roboto"/>
            </a:endParaRPr>
          </a:p>
          <a:p>
            <a:pPr indent="0" lvl="0" marL="914400" rtl="0" algn="l">
              <a:lnSpc>
                <a:spcPct val="80000"/>
              </a:lnSpc>
              <a:spcBef>
                <a:spcPts val="1000"/>
              </a:spcBef>
              <a:spcAft>
                <a:spcPts val="0"/>
              </a:spcAft>
              <a:buClr>
                <a:schemeClr val="dk1"/>
              </a:buClr>
              <a:buSzPts val="1100"/>
              <a:buFont typeface="Arial"/>
              <a:buNone/>
            </a:pPr>
            <a:r>
              <a:rPr b="1" lang="en">
                <a:solidFill>
                  <a:srgbClr val="434343"/>
                </a:solidFill>
                <a:latin typeface="Roboto"/>
                <a:ea typeface="Roboto"/>
                <a:cs typeface="Roboto"/>
                <a:sym typeface="Roboto"/>
              </a:rPr>
              <a:t>Sylvia Pu, </a:t>
            </a:r>
            <a:r>
              <a:rPr lang="en">
                <a:solidFill>
                  <a:srgbClr val="434343"/>
                </a:solidFill>
                <a:latin typeface="Roboto"/>
                <a:ea typeface="Roboto"/>
                <a:cs typeface="Roboto"/>
                <a:sym typeface="Roboto"/>
              </a:rPr>
              <a:t>Treasurer</a:t>
            </a:r>
            <a:endParaRPr>
              <a:solidFill>
                <a:srgbClr val="434343"/>
              </a:solidFill>
              <a:latin typeface="Roboto"/>
              <a:ea typeface="Roboto"/>
              <a:cs typeface="Roboto"/>
              <a:sym typeface="Roboto"/>
            </a:endParaRPr>
          </a:p>
          <a:p>
            <a:pPr indent="0" lvl="0" marL="914400" rtl="0" algn="l">
              <a:lnSpc>
                <a:spcPct val="80000"/>
              </a:lnSpc>
              <a:spcBef>
                <a:spcPts val="1000"/>
              </a:spcBef>
              <a:spcAft>
                <a:spcPts val="0"/>
              </a:spcAft>
              <a:buClr>
                <a:schemeClr val="dk1"/>
              </a:buClr>
              <a:buSzPts val="1100"/>
              <a:buFont typeface="Arial"/>
              <a:buNone/>
            </a:pPr>
            <a:r>
              <a:rPr b="1" lang="en">
                <a:solidFill>
                  <a:srgbClr val="434343"/>
                </a:solidFill>
                <a:latin typeface="Roboto"/>
                <a:ea typeface="Roboto"/>
                <a:cs typeface="Roboto"/>
                <a:sym typeface="Roboto"/>
              </a:rPr>
              <a:t>Daniel Parmer, </a:t>
            </a:r>
            <a:r>
              <a:rPr lang="en">
                <a:solidFill>
                  <a:srgbClr val="434343"/>
                </a:solidFill>
                <a:latin typeface="Roboto"/>
                <a:ea typeface="Roboto"/>
                <a:cs typeface="Roboto"/>
                <a:sym typeface="Roboto"/>
              </a:rPr>
              <a:t>Membership Co-chair</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t/>
            </a:r>
            <a:endParaRPr b="1">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rPr b="1" lang="en" sz="1200">
                <a:solidFill>
                  <a:schemeClr val="dk1"/>
                </a:solidFill>
                <a:latin typeface="Source Sans Pro"/>
                <a:ea typeface="Source Sans Pro"/>
                <a:cs typeface="Source Sans Pro"/>
                <a:sym typeface="Source Sans Pro"/>
              </a:rPr>
              <a:t>Patrick pastes in chat: </a:t>
            </a:r>
            <a:r>
              <a:rPr lang="en"/>
              <a:t>Please type your name in the chat, affiliation, and a reflection: What was most memorable to you from your participation in GBEN in 2023?</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12e2d8886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12e2d8886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highlight>
                  <a:srgbClr val="FFFF00"/>
                </a:highlight>
                <a:latin typeface="Source Sans Pro"/>
                <a:ea typeface="Source Sans Pro"/>
                <a:cs typeface="Source Sans Pro"/>
                <a:sym typeface="Source Sans Pro"/>
              </a:rPr>
              <a:t>Danelle</a:t>
            </a:r>
            <a:endParaRPr b="1" sz="1200">
              <a:solidFill>
                <a:schemeClr val="dk1"/>
              </a:solidFill>
              <a:highlight>
                <a:srgbClr val="FFFF00"/>
              </a:highlight>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Subgoal 4</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b="1" lang="en" sz="1400">
                <a:solidFill>
                  <a:schemeClr val="dk1"/>
                </a:solidFill>
                <a:latin typeface="Source Sans Pro"/>
                <a:ea typeface="Source Sans Pro"/>
                <a:cs typeface="Source Sans Pro"/>
                <a:sym typeface="Source Sans Pro"/>
              </a:rPr>
              <a:t>Embed </a:t>
            </a:r>
            <a:r>
              <a:rPr b="1" lang="en" sz="1400">
                <a:solidFill>
                  <a:srgbClr val="00B8DE"/>
                </a:solidFill>
                <a:latin typeface="Source Sans Pro"/>
                <a:ea typeface="Source Sans Pro"/>
                <a:cs typeface="Source Sans Pro"/>
                <a:sym typeface="Source Sans Pro"/>
              </a:rPr>
              <a:t>DEI principles</a:t>
            </a:r>
            <a:r>
              <a:rPr b="1" lang="en" sz="1400">
                <a:solidFill>
                  <a:schemeClr val="dk1"/>
                </a:solidFill>
                <a:latin typeface="Source Sans Pro"/>
                <a:ea typeface="Source Sans Pro"/>
                <a:cs typeface="Source Sans Pro"/>
                <a:sym typeface="Source Sans Pro"/>
              </a:rPr>
              <a:t> into fabric of the organization</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Here’s what we mean:</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Principles-focused approach</a:t>
            </a:r>
            <a:r>
              <a:rPr lang="en" sz="1200">
                <a:solidFill>
                  <a:schemeClr val="dk1"/>
                </a:solidFill>
                <a:latin typeface="Source Sans Pro"/>
                <a:ea typeface="Source Sans Pro"/>
                <a:cs typeface="Source Sans Pro"/>
                <a:sym typeface="Source Sans Pro"/>
              </a:rPr>
              <a:t>: GBEN leadership develops, uses, and refines a set of DEI-informed principles for decision-making.</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Reflective practice and improvement</a:t>
            </a:r>
            <a:r>
              <a:rPr lang="en" sz="1200">
                <a:solidFill>
                  <a:schemeClr val="dk1"/>
                </a:solidFill>
                <a:latin typeface="Source Sans Pro"/>
                <a:ea typeface="Source Sans Pro"/>
                <a:cs typeface="Source Sans Pro"/>
                <a:sym typeface="Source Sans Pro"/>
              </a:rPr>
              <a:t>: GBEN leadership continually reviews, discusses, and improves our work to evaluate how it is advancing equity or perpetuating inequity.</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Inclusive approach</a:t>
            </a:r>
            <a:r>
              <a:rPr lang="en" sz="1200">
                <a:solidFill>
                  <a:schemeClr val="dk1"/>
                </a:solidFill>
                <a:latin typeface="Source Sans Pro"/>
                <a:ea typeface="Source Sans Pro"/>
                <a:cs typeface="Source Sans Pro"/>
                <a:sym typeface="Source Sans Pro"/>
              </a:rPr>
              <a:t>: GBEN leadership learns from and partners with GBEN members (in particular, members of color and new and emerging evaluators) to improve our practices, using the principle of </a:t>
            </a:r>
            <a:r>
              <a:rPr i="1" lang="en" sz="1200">
                <a:solidFill>
                  <a:schemeClr val="dk1"/>
                </a:solidFill>
                <a:latin typeface="Source Sans Pro"/>
                <a:ea typeface="Source Sans Pro"/>
                <a:cs typeface="Source Sans Pro"/>
                <a:sym typeface="Source Sans Pro"/>
              </a:rPr>
              <a:t>invitation without burden</a:t>
            </a:r>
            <a:r>
              <a:rPr lang="en" sz="1200">
                <a:solidFill>
                  <a:schemeClr val="dk1"/>
                </a:solidFill>
                <a:latin typeface="Source Sans Pro"/>
                <a:ea typeface="Source Sans Pro"/>
                <a:cs typeface="Source Sans Pro"/>
                <a:sym typeface="Source Sans Pro"/>
              </a:rPr>
              <a:t>.</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Distributed leadership</a:t>
            </a:r>
            <a:r>
              <a:rPr lang="en" sz="1200">
                <a:solidFill>
                  <a:schemeClr val="dk1"/>
                </a:solidFill>
                <a:latin typeface="Source Sans Pro"/>
                <a:ea typeface="Source Sans Pro"/>
                <a:cs typeface="Source Sans Pro"/>
                <a:sym typeface="Source Sans Pro"/>
              </a:rPr>
              <a:t>: GBEN leadership minimizes hierarchy within the GBEN Executive Committee, within other committees, and in GBEN community-building and programming efforts.</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f0b7e54a40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f0b7e54a40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Min </a:t>
            </a:r>
            <a:endParaRPr/>
          </a:p>
          <a:p>
            <a:pPr indent="-298450" lvl="0" marL="457200" rtl="0" algn="l">
              <a:spcBef>
                <a:spcPts val="0"/>
              </a:spcBef>
              <a:spcAft>
                <a:spcPts val="0"/>
              </a:spcAft>
              <a:buSzPts val="1100"/>
              <a:buChar char="●"/>
            </a:pPr>
            <a:r>
              <a:rPr lang="en"/>
              <a:t>Income sources: </a:t>
            </a:r>
            <a:endParaRPr/>
          </a:p>
          <a:p>
            <a:pPr indent="-298450" lvl="1" marL="914400" rtl="0" algn="l">
              <a:spcBef>
                <a:spcPts val="0"/>
              </a:spcBef>
              <a:spcAft>
                <a:spcPts val="0"/>
              </a:spcAft>
              <a:buSzPts val="1100"/>
              <a:buChar char="○"/>
            </a:pPr>
            <a:r>
              <a:rPr lang="en"/>
              <a:t>Primarily membership dues $3,160. This is down slightly from last year’s $3470 from membership</a:t>
            </a:r>
            <a:endParaRPr/>
          </a:p>
          <a:p>
            <a:pPr indent="-298450" lvl="1" marL="914400" rtl="0" algn="l">
              <a:spcBef>
                <a:spcPts val="0"/>
              </a:spcBef>
              <a:spcAft>
                <a:spcPts val="0"/>
              </a:spcAft>
              <a:buSzPts val="1100"/>
              <a:buChar char="○"/>
            </a:pPr>
            <a:r>
              <a:rPr lang="en"/>
              <a:t>Paid events @$325</a:t>
            </a:r>
            <a:endParaRPr/>
          </a:p>
          <a:p>
            <a:pPr indent="-298450" lvl="1" marL="914400" rtl="0" algn="l">
              <a:spcBef>
                <a:spcPts val="0"/>
              </a:spcBef>
              <a:spcAft>
                <a:spcPts val="0"/>
              </a:spcAft>
              <a:buSzPts val="1100"/>
              <a:buChar char="○"/>
            </a:pPr>
            <a:r>
              <a:rPr lang="en"/>
              <a:t>We do have a fee structure where non-members pay to participate in </a:t>
            </a:r>
            <a:endParaRPr/>
          </a:p>
          <a:p>
            <a:pPr indent="-298450" lvl="0" marL="457200" rtl="0" algn="l">
              <a:spcBef>
                <a:spcPts val="0"/>
              </a:spcBef>
              <a:spcAft>
                <a:spcPts val="0"/>
              </a:spcAft>
              <a:buSzPts val="1100"/>
              <a:buChar char="●"/>
            </a:pPr>
            <a:r>
              <a:rPr lang="en"/>
              <a:t>Expenses</a:t>
            </a:r>
            <a:endParaRPr/>
          </a:p>
          <a:p>
            <a:pPr indent="-298450" lvl="1" marL="914400" rtl="0" algn="l">
              <a:spcBef>
                <a:spcPts val="0"/>
              </a:spcBef>
              <a:spcAft>
                <a:spcPts val="0"/>
              </a:spcAft>
              <a:buSzPts val="1100"/>
              <a:buChar char="○"/>
            </a:pPr>
            <a:r>
              <a:rPr lang="en"/>
              <a:t>Most of our expenses are in technology: WA (website/membership mgt/newsletter) and Meetings/socials (honoraria, snacks)</a:t>
            </a:r>
            <a:endParaRPr/>
          </a:p>
          <a:p>
            <a:pPr indent="-298450" lvl="1" marL="914400" rtl="0" algn="l">
              <a:spcBef>
                <a:spcPts val="0"/>
              </a:spcBef>
              <a:spcAft>
                <a:spcPts val="0"/>
              </a:spcAft>
              <a:buSzPts val="1100"/>
              <a:buChar char="○"/>
            </a:pPr>
            <a:r>
              <a:rPr lang="en"/>
              <a:t>We do give gifts to our outgoing leadership committee members</a:t>
            </a:r>
            <a:endParaRPr/>
          </a:p>
          <a:p>
            <a:pPr indent="-298450" lvl="1" marL="914400" rtl="0" algn="l">
              <a:spcBef>
                <a:spcPts val="0"/>
              </a:spcBef>
              <a:spcAft>
                <a:spcPts val="0"/>
              </a:spcAft>
              <a:buSzPts val="1100"/>
              <a:buChar char="○"/>
            </a:pPr>
            <a:r>
              <a:rPr lang="en"/>
              <a:t>This year, we decided to transition Communications role to an intern supervised by Noe (Stephanie Son @ Northeastern); she’s the person behind our newsletter, event reminders, etc.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12e2d8886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112e2d8886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Chantal share screen, do quick Miro board demo</a:t>
            </a:r>
            <a:endParaRPr/>
          </a:p>
          <a:p>
            <a:pPr indent="-298450" lvl="0" marL="457200" rtl="0" algn="l">
              <a:spcBef>
                <a:spcPts val="0"/>
              </a:spcBef>
              <a:spcAft>
                <a:spcPts val="0"/>
              </a:spcAft>
              <a:buSzPts val="1100"/>
              <a:buChar char="-"/>
            </a:pPr>
            <a:r>
              <a:rPr lang="en"/>
              <a:t>Add the names of who’s in your group to claim a board, and then start adding stickies to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Link to Miro board: </a:t>
            </a:r>
            <a:r>
              <a:rPr lang="en" u="sng">
                <a:solidFill>
                  <a:schemeClr val="hlink"/>
                </a:solidFill>
                <a:hlinkClick r:id="rId2"/>
              </a:rPr>
              <a:t>https://miro.com/app/board/uXjVN2Udbg4=/?share_link_id=199432578836</a:t>
            </a:r>
            <a:r>
              <a:rPr lang="en"/>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1214ac006d_4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1214ac006d_4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Openings: </a:t>
            </a:r>
            <a:endParaRPr/>
          </a:p>
          <a:p>
            <a:pPr indent="-298450" lvl="0" marL="457200" rtl="0" algn="l">
              <a:spcBef>
                <a:spcPts val="0"/>
              </a:spcBef>
              <a:spcAft>
                <a:spcPts val="0"/>
              </a:spcAft>
              <a:buSzPts val="1100"/>
              <a:buChar char="●"/>
            </a:pPr>
            <a:r>
              <a:rPr lang="en"/>
              <a:t>DEI Co-Chair</a:t>
            </a:r>
            <a:endParaRPr/>
          </a:p>
          <a:p>
            <a:pPr indent="-298450" lvl="0" marL="457200" rtl="0" algn="l">
              <a:spcBef>
                <a:spcPts val="0"/>
              </a:spcBef>
              <a:spcAft>
                <a:spcPts val="0"/>
              </a:spcAft>
              <a:buClr>
                <a:schemeClr val="dk1"/>
              </a:buClr>
              <a:buSzPts val="1100"/>
              <a:buChar char="●"/>
            </a:pPr>
            <a:r>
              <a:rPr lang="en">
                <a:solidFill>
                  <a:schemeClr val="dk1"/>
                </a:solidFill>
              </a:rPr>
              <a:t>C</a:t>
            </a:r>
            <a:r>
              <a:rPr lang="en">
                <a:solidFill>
                  <a:schemeClr val="dk1"/>
                </a:solidFill>
              </a:rPr>
              <a:t>ommittee members - esp Programming</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f0b7e54a40_0_1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f0b7e54a40_0_1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bc96fe187_0_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lnSpc>
                <a:spcPct val="80000"/>
              </a:lnSpc>
              <a:spcBef>
                <a:spcPts val="1000"/>
              </a:spcBef>
              <a:spcAft>
                <a:spcPts val="0"/>
              </a:spcAft>
              <a:buNone/>
            </a:pPr>
            <a:r>
              <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None/>
            </a:pPr>
            <a:r>
              <a:t/>
            </a:r>
            <a:endParaRPr b="1">
              <a:solidFill>
                <a:srgbClr val="434343"/>
              </a:solidFill>
              <a:latin typeface="Roboto"/>
              <a:ea typeface="Roboto"/>
              <a:cs typeface="Roboto"/>
              <a:sym typeface="Roboto"/>
            </a:endParaRPr>
          </a:p>
        </p:txBody>
      </p:sp>
      <p:sp>
        <p:nvSpPr>
          <p:cNvPr id="96" name="Google Shape;96;gbbc96fe187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1214ac006d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1214ac006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80000"/>
              </a:lnSpc>
              <a:spcBef>
                <a:spcPts val="1000"/>
              </a:spcBef>
              <a:spcAft>
                <a:spcPts val="0"/>
              </a:spcAft>
              <a:buClr>
                <a:schemeClr val="dk1"/>
              </a:buClr>
              <a:buSzPts val="1100"/>
              <a:buFont typeface="Arial"/>
              <a:buNone/>
            </a:pPr>
            <a:r>
              <a:rPr lang="en">
                <a:solidFill>
                  <a:srgbClr val="434343"/>
                </a:solidFill>
                <a:latin typeface="Roboto"/>
                <a:ea typeface="Roboto"/>
                <a:cs typeface="Roboto"/>
                <a:sym typeface="Roboto"/>
              </a:rPr>
              <a:t>Min</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rPr lang="en">
                <a:solidFill>
                  <a:srgbClr val="434343"/>
                </a:solidFill>
                <a:latin typeface="Roboto"/>
                <a:ea typeface="Roboto"/>
                <a:cs typeface="Roboto"/>
                <a:sym typeface="Roboto"/>
              </a:rPr>
              <a:t>Excited to look back together on what we accomplished in 2023 and look ahead</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rPr lang="en">
                <a:solidFill>
                  <a:srgbClr val="434343"/>
                </a:solidFill>
                <a:latin typeface="Roboto"/>
                <a:ea typeface="Roboto"/>
                <a:cs typeface="Roboto"/>
                <a:sym typeface="Roboto"/>
              </a:rPr>
              <a:t>20m in review</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rPr lang="en">
                <a:solidFill>
                  <a:srgbClr val="434343"/>
                </a:solidFill>
                <a:latin typeface="Roboto"/>
                <a:ea typeface="Roboto"/>
                <a:cs typeface="Roboto"/>
                <a:sym typeface="Roboto"/>
              </a:rPr>
              <a:t>40m in conversation with each other (breakout rooms)</a:t>
            </a:r>
            <a:endParaRPr>
              <a:solidFill>
                <a:srgbClr val="434343"/>
              </a:solidFill>
              <a:latin typeface="Roboto"/>
              <a:ea typeface="Roboto"/>
              <a:cs typeface="Roboto"/>
              <a:sym typeface="Roboto"/>
            </a:endParaRPr>
          </a:p>
          <a:p>
            <a:pPr indent="0" lvl="0" marL="0" rtl="0" algn="l">
              <a:lnSpc>
                <a:spcPct val="80000"/>
              </a:lnSpc>
              <a:spcBef>
                <a:spcPts val="1000"/>
              </a:spcBef>
              <a:spcAft>
                <a:spcPts val="0"/>
              </a:spcAft>
              <a:buClr>
                <a:schemeClr val="dk1"/>
              </a:buClr>
              <a:buSzPts val="1100"/>
              <a:buFont typeface="Arial"/>
              <a:buNone/>
            </a:pPr>
            <a:r>
              <a:t/>
            </a:r>
            <a:endParaRPr>
              <a:solidFill>
                <a:srgbClr val="4343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
                <a:solidFill>
                  <a:srgbClr val="7BA810"/>
                </a:solidFill>
              </a:rPr>
              <a:t>Goal of this meeting:</a:t>
            </a:r>
            <a:endParaRPr>
              <a:solidFill>
                <a:srgbClr val="7BA810"/>
              </a:solidFill>
            </a:endParaRPr>
          </a:p>
          <a:p>
            <a:pPr indent="-298450" lvl="0" marL="457200" rtl="0" algn="l">
              <a:spcBef>
                <a:spcPts val="0"/>
              </a:spcBef>
              <a:spcAft>
                <a:spcPts val="0"/>
              </a:spcAft>
              <a:buClr>
                <a:srgbClr val="7BA810"/>
              </a:buClr>
              <a:buSzPts val="1100"/>
              <a:buChar char="●"/>
            </a:pPr>
            <a:r>
              <a:rPr lang="en">
                <a:solidFill>
                  <a:srgbClr val="7BA810"/>
                </a:solidFill>
              </a:rPr>
              <a:t>GBEN members - new and old - leave with a sense of connection to the org &amp; have ideas of how they’d like to engage with GBEN this coming year </a:t>
            </a:r>
            <a:endParaRPr>
              <a:solidFill>
                <a:srgbClr val="7BA810"/>
              </a:solidFill>
            </a:endParaRPr>
          </a:p>
          <a:p>
            <a:pPr indent="0" lvl="0" marL="0" rtl="0" algn="l">
              <a:spcBef>
                <a:spcPts val="0"/>
              </a:spcBef>
              <a:spcAft>
                <a:spcPts val="0"/>
              </a:spcAft>
              <a:buNone/>
            </a:pPr>
            <a:r>
              <a:t/>
            </a:r>
            <a:endParaRPr>
              <a:solidFill>
                <a:srgbClr val="7BA810"/>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214ac006d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214ac006d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Patrick</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c516bf0573_0_10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c516bf0573_0_10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Source Sans Pro"/>
                <a:ea typeface="Source Sans Pro"/>
                <a:cs typeface="Source Sans Pro"/>
                <a:sym typeface="Source Sans Pro"/>
              </a:rPr>
              <a:t>Patrick</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rPr b="1" lang="en" sz="1200">
                <a:solidFill>
                  <a:schemeClr val="dk1"/>
                </a:solidFill>
                <a:latin typeface="Source Sans Pro"/>
                <a:ea typeface="Source Sans Pro"/>
                <a:cs typeface="Source Sans Pro"/>
                <a:sym typeface="Source Sans Pro"/>
              </a:rPr>
              <a:t>Patrick pastes link in chat:</a:t>
            </a:r>
            <a:r>
              <a:rPr lang="en"/>
              <a:t> </a:t>
            </a:r>
            <a:r>
              <a:rPr lang="en"/>
              <a:t>https://drive.google.com/file/d/1ZYfc0zhqKBEL7gNxPQF05ZerKk3cYCrY/view?usp=sharing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c516bf057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c516bf057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2A3990"/>
                </a:solidFill>
              </a:rPr>
              <a:t>Chantal</a:t>
            </a:r>
            <a:endParaRPr b="1">
              <a:solidFill>
                <a:srgbClr val="2A3990"/>
              </a:solidFill>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From strategic plan: Here’s what we mean:</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All learners and practitioners doing evaluation-related work welcome: </a:t>
            </a:r>
            <a:r>
              <a:rPr lang="en" sz="1200">
                <a:solidFill>
                  <a:schemeClr val="dk1"/>
                </a:solidFill>
                <a:latin typeface="Source Sans Pro"/>
                <a:ea typeface="Source Sans Pro"/>
                <a:cs typeface="Source Sans Pro"/>
                <a:sym typeface="Source Sans Pro"/>
              </a:rPr>
              <a:t>Our strategies for growth will be inclusive of anyone who lives or works in the Greater Boston area and would like to contribute and grow professionally with GBEN. </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Targeted strategies to diversify our membership:</a:t>
            </a:r>
            <a:r>
              <a:rPr lang="en" sz="1200">
                <a:solidFill>
                  <a:schemeClr val="dk1"/>
                </a:solidFill>
                <a:latin typeface="Source Sans Pro"/>
                <a:ea typeface="Source Sans Pro"/>
                <a:cs typeface="Source Sans Pro"/>
                <a:sym typeface="Source Sans Pro"/>
              </a:rPr>
              <a:t> We will develop recruitment strategies and membership pathways that ensure a warm welcome and onboarding to the GBEN community for emerging evaluators, evaluators of color, and non-traditional evaluators (those who work in evaluation adjacent professions). </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Emerging evaluators, evaluators of color, and professionals who do evaluation-related work</a:t>
            </a:r>
            <a:r>
              <a:rPr lang="en" sz="1200">
                <a:solidFill>
                  <a:schemeClr val="dk1"/>
                </a:solidFill>
                <a:latin typeface="Source Sans Pro"/>
                <a:ea typeface="Source Sans Pro"/>
                <a:cs typeface="Source Sans Pro"/>
                <a:sym typeface="Source Sans Pro"/>
              </a:rPr>
              <a:t> will consider GBEN a professional home. They will be engaged members who step up as leaders, contribute to creating safe spaces for community building/discussion,  and play a key role in shaping GBEN’s agenda.    </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12e2d8886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12e2d8886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Source Sans Pro"/>
                <a:ea typeface="Source Sans Pro"/>
                <a:cs typeface="Source Sans Pro"/>
                <a:sym typeface="Source Sans Pro"/>
              </a:rPr>
              <a:t>Kelly</a:t>
            </a:r>
            <a:endParaRPr b="1"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Subgoal 2</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b="1" lang="en" sz="1400">
                <a:solidFill>
                  <a:schemeClr val="dk1"/>
                </a:solidFill>
                <a:latin typeface="Source Sans Pro"/>
                <a:ea typeface="Source Sans Pro"/>
                <a:cs typeface="Source Sans Pro"/>
                <a:sym typeface="Source Sans Pro"/>
              </a:rPr>
              <a:t>Connect members to </a:t>
            </a:r>
            <a:r>
              <a:rPr b="1" lang="en" sz="1400">
                <a:solidFill>
                  <a:srgbClr val="00B8DE"/>
                </a:solidFill>
                <a:latin typeface="Source Sans Pro"/>
                <a:ea typeface="Source Sans Pro"/>
                <a:cs typeface="Source Sans Pro"/>
                <a:sym typeface="Source Sans Pro"/>
              </a:rPr>
              <a:t>high-quality professional development </a:t>
            </a:r>
            <a:r>
              <a:rPr b="1" lang="en" sz="1400">
                <a:solidFill>
                  <a:schemeClr val="dk1"/>
                </a:solidFill>
                <a:latin typeface="Source Sans Pro"/>
                <a:ea typeface="Source Sans Pro"/>
                <a:cs typeface="Source Sans Pro"/>
                <a:sym typeface="Source Sans Pro"/>
              </a:rPr>
              <a:t>that is responsive to trends in evaluation and members’ needs, and contributes to a more just and equitable field</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Here’s what we mean:</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Convening &amp; connecting role: </a:t>
            </a:r>
            <a:r>
              <a:rPr lang="en" sz="1200">
                <a:solidFill>
                  <a:schemeClr val="dk1"/>
                </a:solidFill>
                <a:latin typeface="Source Sans Pro"/>
                <a:ea typeface="Source Sans Pro"/>
                <a:cs typeface="Source Sans Pro"/>
                <a:sym typeface="Source Sans Pro"/>
              </a:rPr>
              <a:t>GBEN will play a convening/connecting role among members by hosting professional development events. </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Fostering a culture of shared knowledge: </a:t>
            </a:r>
            <a:r>
              <a:rPr lang="en" sz="1200">
                <a:solidFill>
                  <a:schemeClr val="dk1"/>
                </a:solidFill>
                <a:latin typeface="Source Sans Pro"/>
                <a:ea typeface="Source Sans Pro"/>
                <a:cs typeface="Source Sans Pro"/>
                <a:sym typeface="Source Sans Pro"/>
              </a:rPr>
              <a:t>Recognizing that learning and networking go hand in hand, we will foster a culture of shared knowledge among evaluators of different backgrounds and across career stages. We prioritize exchange of ideas over imparting expertise at our professional development events.  </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Content co-creation: </a:t>
            </a:r>
            <a:r>
              <a:rPr lang="en" sz="1200">
                <a:solidFill>
                  <a:schemeClr val="dk1"/>
                </a:solidFill>
                <a:latin typeface="Source Sans Pro"/>
                <a:ea typeface="Source Sans Pro"/>
                <a:cs typeface="Source Sans Pro"/>
                <a:sym typeface="Source Sans Pro"/>
              </a:rPr>
              <a:t>We will co-create professional development ideas and events with members to ensure we’re being responsive to their needs. We will create and test different ways of soliciting ideas and feedback from members, and build these into existing events (eg, networking, orientation, roundtables) </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Transparency and DEI lens to our programming decisions:</a:t>
            </a:r>
            <a:r>
              <a:rPr lang="en" sz="1200">
                <a:solidFill>
                  <a:schemeClr val="dk1"/>
                </a:solidFill>
                <a:latin typeface="Source Sans Pro"/>
                <a:ea typeface="Source Sans Pro"/>
                <a:cs typeface="Source Sans Pro"/>
                <a:sym typeface="Source Sans Pro"/>
              </a:rPr>
              <a:t> We will be transparent about </a:t>
            </a:r>
            <a:r>
              <a:rPr i="1" lang="en" sz="1200">
                <a:solidFill>
                  <a:schemeClr val="dk1"/>
                </a:solidFill>
                <a:latin typeface="Source Sans Pro"/>
                <a:ea typeface="Source Sans Pro"/>
                <a:cs typeface="Source Sans Pro"/>
                <a:sym typeface="Source Sans Pro"/>
              </a:rPr>
              <a:t>how </a:t>
            </a:r>
            <a:r>
              <a:rPr lang="en" sz="1200">
                <a:solidFill>
                  <a:schemeClr val="dk1"/>
                </a:solidFill>
                <a:latin typeface="Source Sans Pro"/>
                <a:ea typeface="Source Sans Pro"/>
                <a:cs typeface="Source Sans Pro"/>
                <a:sym typeface="Source Sans Pro"/>
              </a:rPr>
              <a:t>we decide what types of events to put on and who we invite to speak/facilitate. We aim for equity and inclusivity in representation of speakers.</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12e2d8886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12e2d8886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Source Sans Pro"/>
                <a:ea typeface="Source Sans Pro"/>
                <a:cs typeface="Source Sans Pro"/>
                <a:sym typeface="Source Sans Pro"/>
              </a:rPr>
              <a:t>Chantal</a:t>
            </a:r>
            <a:endParaRPr b="1"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Subgoal 3</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b="1" lang="en" sz="1400">
                <a:solidFill>
                  <a:schemeClr val="dk1"/>
                </a:solidFill>
                <a:latin typeface="Source Sans Pro"/>
                <a:ea typeface="Source Sans Pro"/>
                <a:cs typeface="Source Sans Pro"/>
                <a:sym typeface="Source Sans Pro"/>
              </a:rPr>
              <a:t>Increase</a:t>
            </a:r>
            <a:r>
              <a:rPr b="1" lang="en" sz="1400">
                <a:solidFill>
                  <a:srgbClr val="00B8DE"/>
                </a:solidFill>
                <a:latin typeface="Source Sans Pro"/>
                <a:ea typeface="Source Sans Pro"/>
                <a:cs typeface="Source Sans Pro"/>
                <a:sym typeface="Source Sans Pro"/>
              </a:rPr>
              <a:t> community-building</a:t>
            </a:r>
            <a:r>
              <a:rPr b="1" lang="en" sz="1400">
                <a:solidFill>
                  <a:schemeClr val="dk1"/>
                </a:solidFill>
                <a:latin typeface="Source Sans Pro"/>
                <a:ea typeface="Source Sans Pro"/>
                <a:cs typeface="Source Sans Pro"/>
                <a:sym typeface="Source Sans Pro"/>
              </a:rPr>
              <a:t> with a focus on creating inclusion and belonging for new members, emerging evaluators, and folks of marginalized identities</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rPr lang="en" sz="1200">
                <a:solidFill>
                  <a:schemeClr val="dk1"/>
                </a:solidFill>
                <a:latin typeface="Source Sans Pro"/>
                <a:ea typeface="Source Sans Pro"/>
                <a:cs typeface="Source Sans Pro"/>
                <a:sym typeface="Source Sans Pro"/>
              </a:rPr>
              <a:t>Here’s what we mean:</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Bringing our whole selves</a:t>
            </a:r>
            <a:r>
              <a:rPr lang="en" sz="1200">
                <a:solidFill>
                  <a:schemeClr val="dk1"/>
                </a:solidFill>
                <a:latin typeface="Source Sans Pro"/>
                <a:ea typeface="Source Sans Pro"/>
                <a:cs typeface="Source Sans Pro"/>
                <a:sym typeface="Source Sans Pro"/>
              </a:rPr>
              <a:t>: We want GBEN to be a place where evaluators (present and emerging) and evaluation-adjacent folks can bring in all aspects of their professional and social identities</a:t>
            </a:r>
            <a:endParaRPr sz="1200">
              <a:solidFill>
                <a:schemeClr val="dk1"/>
              </a:solidFill>
              <a:latin typeface="Source Sans Pro"/>
              <a:ea typeface="Source Sans Pro"/>
              <a:cs typeface="Source Sans Pro"/>
              <a:sym typeface="Source Sans Pro"/>
            </a:endParaRPr>
          </a:p>
          <a:p>
            <a:pPr indent="-304800" lvl="0" marL="457200" rtl="0" algn="l">
              <a:spcBef>
                <a:spcPts val="0"/>
              </a:spcBef>
              <a:spcAft>
                <a:spcPts val="0"/>
              </a:spcAft>
              <a:buClr>
                <a:schemeClr val="dk1"/>
              </a:buClr>
              <a:buSzPts val="1200"/>
              <a:buFont typeface="Source Sans Pro"/>
              <a:buChar char="●"/>
            </a:pPr>
            <a:r>
              <a:rPr b="1" lang="en" sz="1200">
                <a:solidFill>
                  <a:schemeClr val="dk1"/>
                </a:solidFill>
                <a:latin typeface="Source Sans Pro"/>
                <a:ea typeface="Source Sans Pro"/>
                <a:cs typeface="Source Sans Pro"/>
                <a:sym typeface="Source Sans Pro"/>
              </a:rPr>
              <a:t>Professional and social support</a:t>
            </a:r>
            <a:r>
              <a:rPr lang="en" sz="1200">
                <a:solidFill>
                  <a:schemeClr val="dk1"/>
                </a:solidFill>
                <a:latin typeface="Source Sans Pro"/>
                <a:ea typeface="Source Sans Pro"/>
                <a:cs typeface="Source Sans Pro"/>
                <a:sym typeface="Source Sans Pro"/>
              </a:rPr>
              <a:t>:</a:t>
            </a:r>
            <a:r>
              <a:rPr b="1" lang="en" sz="1200">
                <a:solidFill>
                  <a:schemeClr val="dk1"/>
                </a:solidFill>
                <a:latin typeface="Source Sans Pro"/>
                <a:ea typeface="Source Sans Pro"/>
                <a:cs typeface="Source Sans Pro"/>
                <a:sym typeface="Source Sans Pro"/>
              </a:rPr>
              <a:t> </a:t>
            </a:r>
            <a:r>
              <a:rPr lang="en" sz="1200">
                <a:solidFill>
                  <a:schemeClr val="dk1"/>
                </a:solidFill>
                <a:latin typeface="Source Sans Pro"/>
                <a:ea typeface="Source Sans Pro"/>
                <a:cs typeface="Source Sans Pro"/>
                <a:sym typeface="Source Sans Pro"/>
              </a:rPr>
              <a:t>We want GBEN members to have people to turn to for both professional networking and whole self support.</a:t>
            </a:r>
            <a:r>
              <a:rPr lang="en" sz="1200">
                <a:solidFill>
                  <a:srgbClr val="7030BD"/>
                </a:solidFill>
                <a:latin typeface="Source Sans Pro"/>
                <a:ea typeface="Source Sans Pro"/>
                <a:cs typeface="Source Sans Pro"/>
                <a:sym typeface="Source Sans Pro"/>
              </a:rPr>
              <a:t> </a:t>
            </a:r>
            <a:r>
              <a:rPr lang="en" sz="1200">
                <a:solidFill>
                  <a:schemeClr val="dk1"/>
                </a:solidFill>
                <a:latin typeface="Source Sans Pro"/>
                <a:ea typeface="Source Sans Pro"/>
                <a:cs typeface="Source Sans Pro"/>
                <a:sym typeface="Source Sans Pro"/>
              </a:rPr>
              <a:t>GBEN members with professional connections or knowledge support those seeking these resources.</a:t>
            </a:r>
            <a:endParaRPr sz="1200">
              <a:solidFill>
                <a:schemeClr val="dk1"/>
              </a:solidFill>
              <a:latin typeface="Source Sans Pro"/>
              <a:ea typeface="Source Sans Pro"/>
              <a:cs typeface="Source Sans Pro"/>
              <a:sym typeface="Source Sans Pro"/>
            </a:endParaRPr>
          </a:p>
          <a:p>
            <a:pPr indent="0" lvl="0" marL="0" rtl="0" algn="l">
              <a:spcBef>
                <a:spcPts val="0"/>
              </a:spcBef>
              <a:spcAft>
                <a:spcPts val="0"/>
              </a:spcAft>
              <a:buClr>
                <a:schemeClr val="dk1"/>
              </a:buClr>
              <a:buSzPts val="1100"/>
              <a:buFont typeface="Arial"/>
              <a:buNone/>
            </a:pPr>
            <a:r>
              <a:t/>
            </a:r>
            <a:endParaRPr b="1" sz="1400">
              <a:solidFill>
                <a:schemeClr val="dk1"/>
              </a:solidFill>
              <a:latin typeface="Source Sans Pro"/>
              <a:ea typeface="Source Sans Pro"/>
              <a:cs typeface="Source Sans Pro"/>
              <a:sym typeface="Source Sans Pr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13b8fa68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13b8fa68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Source Sans Pro"/>
                <a:ea typeface="Source Sans Pro"/>
                <a:cs typeface="Source Sans Pro"/>
                <a:sym typeface="Source Sans Pro"/>
              </a:rPr>
              <a:t>Chantal</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BEN" type="title">
  <p:cSld name="TITLE">
    <p:bg>
      <p:bgPr>
        <a:solidFill>
          <a:schemeClr val="lt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rgbClr val="033E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rgbClr val="00B8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1" name="Shape 81"/>
        <p:cNvGrpSpPr/>
        <p:nvPr/>
      </p:nvGrpSpPr>
      <p:grpSpPr>
        <a:xfrm>
          <a:off x="0" y="0"/>
          <a:ext cx="0" cy="0"/>
          <a:chOff x="0" y="0"/>
          <a:chExt cx="0" cy="0"/>
        </a:xfrm>
      </p:grpSpPr>
      <p:sp>
        <p:nvSpPr>
          <p:cNvPr id="82" name="Google Shape;82;p1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3" name="Google Shape;83;p1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SzPts val="1400"/>
              <a:buChar char="●"/>
              <a:defRPr/>
            </a:lvl1pPr>
            <a:lvl2pPr indent="-317500" lvl="1" marL="914400" rtl="0" algn="l">
              <a:lnSpc>
                <a:spcPct val="90000"/>
              </a:lnSpc>
              <a:spcBef>
                <a:spcPts val="1200"/>
              </a:spcBef>
              <a:spcAft>
                <a:spcPts val="0"/>
              </a:spcAft>
              <a:buClr>
                <a:schemeClr val="dk1"/>
              </a:buClr>
              <a:buSzPts val="1400"/>
              <a:buChar char="○"/>
              <a:defRPr/>
            </a:lvl2pPr>
            <a:lvl3pPr indent="-317500" lvl="2" marL="1371600" rtl="0" algn="l">
              <a:lnSpc>
                <a:spcPct val="90000"/>
              </a:lnSpc>
              <a:spcBef>
                <a:spcPts val="1200"/>
              </a:spcBef>
              <a:spcAft>
                <a:spcPts val="0"/>
              </a:spcAft>
              <a:buSzPts val="1400"/>
              <a:buChar char="■"/>
              <a:defRPr/>
            </a:lvl3pPr>
            <a:lvl4pPr indent="-317500" lvl="3" marL="1828800" rtl="0" algn="l">
              <a:lnSpc>
                <a:spcPct val="90000"/>
              </a:lnSpc>
              <a:spcBef>
                <a:spcPts val="1200"/>
              </a:spcBef>
              <a:spcAft>
                <a:spcPts val="0"/>
              </a:spcAft>
              <a:buSzPts val="1400"/>
              <a:buChar char="●"/>
              <a:defRPr/>
            </a:lvl4pPr>
            <a:lvl5pPr indent="-317500" lvl="4" marL="2286000" rtl="0" algn="l">
              <a:lnSpc>
                <a:spcPct val="90000"/>
              </a:lnSpc>
              <a:spcBef>
                <a:spcPts val="1200"/>
              </a:spcBef>
              <a:spcAft>
                <a:spcPts val="0"/>
              </a:spcAft>
              <a:buClr>
                <a:schemeClr val="accent3"/>
              </a:buClr>
              <a:buSzPts val="1400"/>
              <a:buChar char="○"/>
              <a:defRPr/>
            </a:lvl5pPr>
            <a:lvl6pPr indent="-317500" lvl="5" marL="2743200" rtl="0" algn="l">
              <a:lnSpc>
                <a:spcPct val="90000"/>
              </a:lnSpc>
              <a:spcBef>
                <a:spcPts val="1200"/>
              </a:spcBef>
              <a:spcAft>
                <a:spcPts val="0"/>
              </a:spcAft>
              <a:buSzPts val="1400"/>
              <a:buChar char="■"/>
              <a:defRPr/>
            </a:lvl6pPr>
            <a:lvl7pPr indent="-317500" lvl="6" marL="3200400" rtl="0" algn="l">
              <a:lnSpc>
                <a:spcPct val="90000"/>
              </a:lnSpc>
              <a:spcBef>
                <a:spcPts val="1200"/>
              </a:spcBef>
              <a:spcAft>
                <a:spcPts val="0"/>
              </a:spcAft>
              <a:buSzPts val="1400"/>
              <a:buChar char="●"/>
              <a:defRPr/>
            </a:lvl7pPr>
            <a:lvl8pPr indent="-317500" lvl="7" marL="3657600" rtl="0" algn="l">
              <a:lnSpc>
                <a:spcPct val="90000"/>
              </a:lnSpc>
              <a:spcBef>
                <a:spcPts val="1200"/>
              </a:spcBef>
              <a:spcAft>
                <a:spcPts val="0"/>
              </a:spcAft>
              <a:buSzPts val="1400"/>
              <a:buChar char="○"/>
              <a:defRPr/>
            </a:lvl8pPr>
            <a:lvl9pPr indent="-317500" lvl="8" marL="4114800" rtl="0" algn="l">
              <a:lnSpc>
                <a:spcPct val="90000"/>
              </a:lnSpc>
              <a:spcBef>
                <a:spcPts val="1200"/>
              </a:spcBef>
              <a:spcAft>
                <a:spcPts val="1200"/>
              </a:spcAft>
              <a:buSzPts val="1400"/>
              <a:buChar char="■"/>
              <a:defRPr/>
            </a:lvl9pPr>
          </a:lstStyle>
          <a:p/>
        </p:txBody>
      </p:sp>
      <p:sp>
        <p:nvSpPr>
          <p:cNvPr id="84" name="Google Shape;84;p1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85" name="Google Shape;85;p1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86" name="Google Shape;86;p1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BEN 1">
  <p:cSld name="TITLE_1">
    <p:bg>
      <p:bgPr>
        <a:solidFill>
          <a:schemeClr val="lt1"/>
        </a:solidFill>
      </p:bgPr>
    </p:bg>
    <p:spTree>
      <p:nvGrpSpPr>
        <p:cNvPr id="19" name="Shape 19"/>
        <p:cNvGrpSpPr/>
        <p:nvPr/>
      </p:nvGrpSpPr>
      <p:grpSpPr>
        <a:xfrm>
          <a:off x="0" y="0"/>
          <a:ext cx="0" cy="0"/>
          <a:chOff x="0" y="0"/>
          <a:chExt cx="0" cy="0"/>
        </a:xfrm>
      </p:grpSpPr>
      <p:grpSp>
        <p:nvGrpSpPr>
          <p:cNvPr id="20" name="Google Shape;20;p3"/>
          <p:cNvGrpSpPr/>
          <p:nvPr/>
        </p:nvGrpSpPr>
        <p:grpSpPr>
          <a:xfrm rot="10800000">
            <a:off x="7" y="3025412"/>
            <a:ext cx="3176891" cy="2118088"/>
            <a:chOff x="6098378" y="5"/>
            <a:chExt cx="3045625" cy="2030570"/>
          </a:xfrm>
        </p:grpSpPr>
        <p:sp>
          <p:nvSpPr>
            <p:cNvPr id="21" name="Google Shape;21;p3"/>
            <p:cNvSpPr/>
            <p:nvPr/>
          </p:nvSpPr>
          <p:spPr>
            <a:xfrm>
              <a:off x="8128803" y="16"/>
              <a:ext cx="1015200" cy="10152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rgbClr val="00B8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rgbClr val="033E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ctrTitle"/>
          </p:nvPr>
        </p:nvSpPr>
        <p:spPr>
          <a:xfrm>
            <a:off x="2060400" y="1732675"/>
            <a:ext cx="5023200" cy="8388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rgbClr val="116588"/>
              </a:buClr>
              <a:buSzPts val="4200"/>
              <a:buNone/>
              <a:defRPr sz="4200">
                <a:solidFill>
                  <a:srgbClr val="116588"/>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rgbClr val="00B8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rgbClr val="166CA1"/>
            </a:solidFill>
            <a:ln cap="flat" cmpd="sng" w="9525">
              <a:solidFill>
                <a:srgbClr val="166CA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rgbClr val="033E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rgbClr val="166CA1"/>
              </a:buClr>
              <a:buSzPts val="1800"/>
              <a:buChar char="●"/>
              <a:defRPr>
                <a:solidFill>
                  <a:srgbClr val="166CA1"/>
                </a:solidFill>
              </a:defRPr>
            </a:lvl1pPr>
            <a:lvl2pPr indent="-317500" lvl="1" marL="914400">
              <a:spcBef>
                <a:spcPts val="0"/>
              </a:spcBef>
              <a:spcAft>
                <a:spcPts val="0"/>
              </a:spcAft>
              <a:buClr>
                <a:srgbClr val="166CA1"/>
              </a:buClr>
              <a:buSzPts val="1400"/>
              <a:buChar char="○"/>
              <a:defRPr>
                <a:solidFill>
                  <a:srgbClr val="166CA1"/>
                </a:solidFill>
              </a:defRPr>
            </a:lvl2pPr>
            <a:lvl3pPr indent="-317500" lvl="2" marL="1371600">
              <a:spcBef>
                <a:spcPts val="0"/>
              </a:spcBef>
              <a:spcAft>
                <a:spcPts val="0"/>
              </a:spcAft>
              <a:buClr>
                <a:srgbClr val="166CA1"/>
              </a:buClr>
              <a:buSzPts val="1400"/>
              <a:buChar char="■"/>
              <a:defRPr>
                <a:solidFill>
                  <a:srgbClr val="166CA1"/>
                </a:solidFill>
              </a:defRPr>
            </a:lvl3pPr>
            <a:lvl4pPr indent="-317500" lvl="3" marL="1828800">
              <a:spcBef>
                <a:spcPts val="0"/>
              </a:spcBef>
              <a:spcAft>
                <a:spcPts val="0"/>
              </a:spcAft>
              <a:buClr>
                <a:srgbClr val="166CA1"/>
              </a:buClr>
              <a:buSzPts val="1400"/>
              <a:buChar char="●"/>
              <a:defRPr>
                <a:solidFill>
                  <a:srgbClr val="166CA1"/>
                </a:solidFill>
              </a:defRPr>
            </a:lvl4pPr>
            <a:lvl5pPr indent="-317500" lvl="4" marL="2286000">
              <a:spcBef>
                <a:spcPts val="0"/>
              </a:spcBef>
              <a:spcAft>
                <a:spcPts val="0"/>
              </a:spcAft>
              <a:buClr>
                <a:srgbClr val="166CA1"/>
              </a:buClr>
              <a:buSzPts val="1400"/>
              <a:buChar char="○"/>
              <a:defRPr>
                <a:solidFill>
                  <a:srgbClr val="166CA1"/>
                </a:solidFill>
              </a:defRPr>
            </a:lvl5pPr>
            <a:lvl6pPr indent="-317500" lvl="5" marL="2743200">
              <a:spcBef>
                <a:spcPts val="0"/>
              </a:spcBef>
              <a:spcAft>
                <a:spcPts val="0"/>
              </a:spcAft>
              <a:buClr>
                <a:srgbClr val="166CA1"/>
              </a:buClr>
              <a:buSzPts val="1400"/>
              <a:buChar char="■"/>
              <a:defRPr>
                <a:solidFill>
                  <a:srgbClr val="166CA1"/>
                </a:solidFill>
              </a:defRPr>
            </a:lvl6pPr>
            <a:lvl7pPr indent="-317500" lvl="6" marL="3200400">
              <a:spcBef>
                <a:spcPts val="0"/>
              </a:spcBef>
              <a:spcAft>
                <a:spcPts val="0"/>
              </a:spcAft>
              <a:buClr>
                <a:srgbClr val="166CA1"/>
              </a:buClr>
              <a:buSzPts val="1400"/>
              <a:buChar char="●"/>
              <a:defRPr>
                <a:solidFill>
                  <a:srgbClr val="166CA1"/>
                </a:solidFill>
              </a:defRPr>
            </a:lvl7pPr>
            <a:lvl8pPr indent="-317500" lvl="7" marL="3657600">
              <a:spcBef>
                <a:spcPts val="0"/>
              </a:spcBef>
              <a:spcAft>
                <a:spcPts val="0"/>
              </a:spcAft>
              <a:buClr>
                <a:srgbClr val="166CA1"/>
              </a:buClr>
              <a:buSzPts val="1400"/>
              <a:buChar char="○"/>
              <a:defRPr>
                <a:solidFill>
                  <a:srgbClr val="166CA1"/>
                </a:solidFill>
              </a:defRPr>
            </a:lvl8pPr>
            <a:lvl9pPr indent="-317500" lvl="8" marL="4114800">
              <a:spcBef>
                <a:spcPts val="0"/>
              </a:spcBef>
              <a:spcAft>
                <a:spcPts val="0"/>
              </a:spcAft>
              <a:buClr>
                <a:srgbClr val="166CA1"/>
              </a:buClr>
              <a:buSzPts val="1400"/>
              <a:buChar char="■"/>
              <a:defRPr>
                <a:solidFill>
                  <a:srgbClr val="166CA1"/>
                </a:solidFill>
              </a:defRPr>
            </a:lvl9pPr>
          </a:lstStyle>
          <a:p/>
        </p:txBody>
      </p:sp>
      <p:sp>
        <p:nvSpPr>
          <p:cNvPr id="36" name="Google Shape;36;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37" name="Google Shape;37;p4"/>
          <p:cNvSpPr/>
          <p:nvPr/>
        </p:nvSpPr>
        <p:spPr>
          <a:xfrm>
            <a:off x="0" y="-2"/>
            <a:ext cx="9144000" cy="6513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txBox="1"/>
          <p:nvPr>
            <p:ph type="title"/>
          </p:nvPr>
        </p:nvSpPr>
        <p:spPr>
          <a:xfrm>
            <a:off x="165425" y="2175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000"/>
              <a:buNone/>
              <a:defRPr>
                <a:solidFill>
                  <a:schemeClr val="lt1"/>
                </a:solidFill>
              </a:defRPr>
            </a:lvl1pPr>
            <a:lvl2pPr lvl="1">
              <a:spcBef>
                <a:spcPts val="0"/>
              </a:spcBef>
              <a:spcAft>
                <a:spcPts val="0"/>
              </a:spcAft>
              <a:buClr>
                <a:schemeClr val="lt1"/>
              </a:buClr>
              <a:buSzPts val="3000"/>
              <a:buNone/>
              <a:defRPr>
                <a:solidFill>
                  <a:schemeClr val="lt1"/>
                </a:solidFill>
              </a:defRPr>
            </a:lvl2pPr>
            <a:lvl3pPr lvl="2">
              <a:spcBef>
                <a:spcPts val="0"/>
              </a:spcBef>
              <a:spcAft>
                <a:spcPts val="0"/>
              </a:spcAft>
              <a:buClr>
                <a:schemeClr val="lt1"/>
              </a:buClr>
              <a:buSzPts val="3000"/>
              <a:buNone/>
              <a:defRPr>
                <a:solidFill>
                  <a:schemeClr val="lt1"/>
                </a:solidFill>
              </a:defRPr>
            </a:lvl3pPr>
            <a:lvl4pPr lvl="3">
              <a:spcBef>
                <a:spcPts val="0"/>
              </a:spcBef>
              <a:spcAft>
                <a:spcPts val="0"/>
              </a:spcAft>
              <a:buClr>
                <a:schemeClr val="lt1"/>
              </a:buClr>
              <a:buSzPts val="3000"/>
              <a:buNone/>
              <a:defRPr>
                <a:solidFill>
                  <a:schemeClr val="lt1"/>
                </a:solidFill>
              </a:defRPr>
            </a:lvl4pPr>
            <a:lvl5pPr lvl="4">
              <a:spcBef>
                <a:spcPts val="0"/>
              </a:spcBef>
              <a:spcAft>
                <a:spcPts val="0"/>
              </a:spcAft>
              <a:buClr>
                <a:schemeClr val="lt1"/>
              </a:buClr>
              <a:buSzPts val="3000"/>
              <a:buNone/>
              <a:defRPr>
                <a:solidFill>
                  <a:schemeClr val="lt1"/>
                </a:solidFill>
              </a:defRPr>
            </a:lvl5pPr>
            <a:lvl6pPr lvl="5">
              <a:spcBef>
                <a:spcPts val="0"/>
              </a:spcBef>
              <a:spcAft>
                <a:spcPts val="0"/>
              </a:spcAft>
              <a:buClr>
                <a:schemeClr val="lt1"/>
              </a:buClr>
              <a:buSzPts val="3000"/>
              <a:buNone/>
              <a:defRPr>
                <a:solidFill>
                  <a:schemeClr val="lt1"/>
                </a:solidFill>
              </a:defRPr>
            </a:lvl6pPr>
            <a:lvl7pPr lvl="6">
              <a:spcBef>
                <a:spcPts val="0"/>
              </a:spcBef>
              <a:spcAft>
                <a:spcPts val="0"/>
              </a:spcAft>
              <a:buClr>
                <a:schemeClr val="lt1"/>
              </a:buClr>
              <a:buSzPts val="3000"/>
              <a:buNone/>
              <a:defRPr>
                <a:solidFill>
                  <a:schemeClr val="lt1"/>
                </a:solidFill>
              </a:defRPr>
            </a:lvl7pPr>
            <a:lvl8pPr lvl="7">
              <a:spcBef>
                <a:spcPts val="0"/>
              </a:spcBef>
              <a:spcAft>
                <a:spcPts val="0"/>
              </a:spcAft>
              <a:buClr>
                <a:schemeClr val="lt1"/>
              </a:buClr>
              <a:buSzPts val="3000"/>
              <a:buNone/>
              <a:defRPr>
                <a:solidFill>
                  <a:schemeClr val="lt1"/>
                </a:solidFill>
              </a:defRPr>
            </a:lvl8pPr>
            <a:lvl9pPr lvl="8">
              <a:spcBef>
                <a:spcPts val="0"/>
              </a:spcBef>
              <a:spcAft>
                <a:spcPts val="0"/>
              </a:spcAft>
              <a:buClr>
                <a:schemeClr val="lt1"/>
              </a:buClr>
              <a:buSzPts val="3000"/>
              <a:buNone/>
              <a:defRPr>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39" name="Shape 39"/>
        <p:cNvGrpSpPr/>
        <p:nvPr/>
      </p:nvGrpSpPr>
      <p:grpSpPr>
        <a:xfrm>
          <a:off x="0" y="0"/>
          <a:ext cx="0" cy="0"/>
          <a:chOff x="0" y="0"/>
          <a:chExt cx="0" cy="0"/>
        </a:xfrm>
      </p:grpSpPr>
      <p:sp>
        <p:nvSpPr>
          <p:cNvPr id="40" name="Google Shape;40;p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Clr>
                <a:srgbClr val="166CA1"/>
              </a:buClr>
              <a:buSzPts val="1800"/>
              <a:buChar char="●"/>
              <a:defRPr>
                <a:solidFill>
                  <a:srgbClr val="166CA1"/>
                </a:solidFill>
              </a:defRPr>
            </a:lvl1pPr>
            <a:lvl2pPr indent="-317500" lvl="1" marL="914400" rtl="0">
              <a:spcBef>
                <a:spcPts val="0"/>
              </a:spcBef>
              <a:spcAft>
                <a:spcPts val="0"/>
              </a:spcAft>
              <a:buClr>
                <a:srgbClr val="166CA1"/>
              </a:buClr>
              <a:buSzPts val="1400"/>
              <a:buChar char="○"/>
              <a:defRPr>
                <a:solidFill>
                  <a:srgbClr val="166CA1"/>
                </a:solidFill>
              </a:defRPr>
            </a:lvl2pPr>
            <a:lvl3pPr indent="-317500" lvl="2" marL="1371600" rtl="0">
              <a:spcBef>
                <a:spcPts val="0"/>
              </a:spcBef>
              <a:spcAft>
                <a:spcPts val="0"/>
              </a:spcAft>
              <a:buClr>
                <a:srgbClr val="166CA1"/>
              </a:buClr>
              <a:buSzPts val="1400"/>
              <a:buChar char="■"/>
              <a:defRPr>
                <a:solidFill>
                  <a:srgbClr val="166CA1"/>
                </a:solidFill>
              </a:defRPr>
            </a:lvl3pPr>
            <a:lvl4pPr indent="-317500" lvl="3" marL="1828800" rtl="0">
              <a:spcBef>
                <a:spcPts val="0"/>
              </a:spcBef>
              <a:spcAft>
                <a:spcPts val="0"/>
              </a:spcAft>
              <a:buClr>
                <a:srgbClr val="166CA1"/>
              </a:buClr>
              <a:buSzPts val="1400"/>
              <a:buChar char="●"/>
              <a:defRPr>
                <a:solidFill>
                  <a:srgbClr val="166CA1"/>
                </a:solidFill>
              </a:defRPr>
            </a:lvl4pPr>
            <a:lvl5pPr indent="-317500" lvl="4" marL="2286000" rtl="0">
              <a:spcBef>
                <a:spcPts val="0"/>
              </a:spcBef>
              <a:spcAft>
                <a:spcPts val="0"/>
              </a:spcAft>
              <a:buClr>
                <a:srgbClr val="166CA1"/>
              </a:buClr>
              <a:buSzPts val="1400"/>
              <a:buChar char="○"/>
              <a:defRPr>
                <a:solidFill>
                  <a:srgbClr val="166CA1"/>
                </a:solidFill>
              </a:defRPr>
            </a:lvl5pPr>
            <a:lvl6pPr indent="-317500" lvl="5" marL="2743200" rtl="0">
              <a:spcBef>
                <a:spcPts val="0"/>
              </a:spcBef>
              <a:spcAft>
                <a:spcPts val="0"/>
              </a:spcAft>
              <a:buClr>
                <a:srgbClr val="166CA1"/>
              </a:buClr>
              <a:buSzPts val="1400"/>
              <a:buChar char="■"/>
              <a:defRPr>
                <a:solidFill>
                  <a:srgbClr val="166CA1"/>
                </a:solidFill>
              </a:defRPr>
            </a:lvl6pPr>
            <a:lvl7pPr indent="-317500" lvl="6" marL="3200400" rtl="0">
              <a:spcBef>
                <a:spcPts val="0"/>
              </a:spcBef>
              <a:spcAft>
                <a:spcPts val="0"/>
              </a:spcAft>
              <a:buClr>
                <a:srgbClr val="166CA1"/>
              </a:buClr>
              <a:buSzPts val="1400"/>
              <a:buChar char="●"/>
              <a:defRPr>
                <a:solidFill>
                  <a:srgbClr val="166CA1"/>
                </a:solidFill>
              </a:defRPr>
            </a:lvl7pPr>
            <a:lvl8pPr indent="-317500" lvl="7" marL="3657600" rtl="0">
              <a:spcBef>
                <a:spcPts val="0"/>
              </a:spcBef>
              <a:spcAft>
                <a:spcPts val="0"/>
              </a:spcAft>
              <a:buClr>
                <a:srgbClr val="166CA1"/>
              </a:buClr>
              <a:buSzPts val="1400"/>
              <a:buChar char="○"/>
              <a:defRPr>
                <a:solidFill>
                  <a:srgbClr val="166CA1"/>
                </a:solidFill>
              </a:defRPr>
            </a:lvl8pPr>
            <a:lvl9pPr indent="-317500" lvl="8" marL="4114800" rtl="0">
              <a:spcBef>
                <a:spcPts val="0"/>
              </a:spcBef>
              <a:spcAft>
                <a:spcPts val="0"/>
              </a:spcAft>
              <a:buClr>
                <a:srgbClr val="166CA1"/>
              </a:buClr>
              <a:buSzPts val="1400"/>
              <a:buChar char="■"/>
              <a:defRPr>
                <a:solidFill>
                  <a:srgbClr val="166CA1"/>
                </a:solidFill>
              </a:defRPr>
            </a:lvl9pPr>
          </a:lstStyle>
          <a:p/>
        </p:txBody>
      </p:sp>
      <p:sp>
        <p:nvSpPr>
          <p:cNvPr id="41" name="Google Shape;41;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2" name="Google Shape;42;p5"/>
          <p:cNvSpPr/>
          <p:nvPr/>
        </p:nvSpPr>
        <p:spPr>
          <a:xfrm>
            <a:off x="0" y="-21752"/>
            <a:ext cx="9144000" cy="651300"/>
          </a:xfrm>
          <a:prstGeom prst="rect">
            <a:avLst/>
          </a:prstGeom>
          <a:solidFill>
            <a:srgbClr val="166C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txBox="1"/>
          <p:nvPr>
            <p:ph type="title"/>
          </p:nvPr>
        </p:nvSpPr>
        <p:spPr>
          <a:xfrm>
            <a:off x="165425" y="21750"/>
            <a:ext cx="8520600" cy="6078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p:txBody>
      </p:sp>
      <p:sp>
        <p:nvSpPr>
          <p:cNvPr id="44" name="Google Shape;44;p5"/>
          <p:cNvSpPr/>
          <p:nvPr/>
        </p:nvSpPr>
        <p:spPr>
          <a:xfrm>
            <a:off x="0" y="4891594"/>
            <a:ext cx="9144000" cy="252000"/>
          </a:xfrm>
          <a:prstGeom prst="rect">
            <a:avLst/>
          </a:prstGeom>
          <a:solidFill>
            <a:srgbClr val="166C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A close up of a sign&#10;&#10;Description automatically generated" id="45" name="Google Shape;45;p5"/>
          <p:cNvPicPr preferRelativeResize="0"/>
          <p:nvPr/>
        </p:nvPicPr>
        <p:blipFill rotWithShape="1">
          <a:blip r:embed="rId2">
            <a:alphaModFix/>
          </a:blip>
          <a:srcRect b="0" l="0" r="0" t="0"/>
          <a:stretch/>
        </p:blipFill>
        <p:spPr>
          <a:xfrm>
            <a:off x="7763521" y="10266"/>
            <a:ext cx="1387256" cy="6077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1">
  <p:cSld name="TITLE_AND_BODY_1_1">
    <p:spTree>
      <p:nvGrpSpPr>
        <p:cNvPr id="46" name="Shape 46"/>
        <p:cNvGrpSpPr/>
        <p:nvPr/>
      </p:nvGrpSpPr>
      <p:grpSpPr>
        <a:xfrm>
          <a:off x="0" y="0"/>
          <a:ext cx="0" cy="0"/>
          <a:chOff x="0" y="0"/>
          <a:chExt cx="0" cy="0"/>
        </a:xfrm>
      </p:grpSpPr>
      <p:sp>
        <p:nvSpPr>
          <p:cNvPr id="47" name="Google Shape;47;p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Clr>
                <a:srgbClr val="166CA1"/>
              </a:buClr>
              <a:buSzPts val="1800"/>
              <a:buChar char="●"/>
              <a:defRPr>
                <a:solidFill>
                  <a:srgbClr val="166CA1"/>
                </a:solidFill>
              </a:defRPr>
            </a:lvl1pPr>
            <a:lvl2pPr indent="-317500" lvl="1" marL="914400" rtl="0">
              <a:spcBef>
                <a:spcPts val="0"/>
              </a:spcBef>
              <a:spcAft>
                <a:spcPts val="0"/>
              </a:spcAft>
              <a:buClr>
                <a:srgbClr val="166CA1"/>
              </a:buClr>
              <a:buSzPts val="1400"/>
              <a:buChar char="○"/>
              <a:defRPr>
                <a:solidFill>
                  <a:srgbClr val="166CA1"/>
                </a:solidFill>
              </a:defRPr>
            </a:lvl2pPr>
            <a:lvl3pPr indent="-317500" lvl="2" marL="1371600" rtl="0">
              <a:spcBef>
                <a:spcPts val="0"/>
              </a:spcBef>
              <a:spcAft>
                <a:spcPts val="0"/>
              </a:spcAft>
              <a:buClr>
                <a:srgbClr val="166CA1"/>
              </a:buClr>
              <a:buSzPts val="1400"/>
              <a:buChar char="■"/>
              <a:defRPr>
                <a:solidFill>
                  <a:srgbClr val="166CA1"/>
                </a:solidFill>
              </a:defRPr>
            </a:lvl3pPr>
            <a:lvl4pPr indent="-317500" lvl="3" marL="1828800" rtl="0">
              <a:spcBef>
                <a:spcPts val="0"/>
              </a:spcBef>
              <a:spcAft>
                <a:spcPts val="0"/>
              </a:spcAft>
              <a:buClr>
                <a:srgbClr val="166CA1"/>
              </a:buClr>
              <a:buSzPts val="1400"/>
              <a:buChar char="●"/>
              <a:defRPr>
                <a:solidFill>
                  <a:srgbClr val="166CA1"/>
                </a:solidFill>
              </a:defRPr>
            </a:lvl4pPr>
            <a:lvl5pPr indent="-317500" lvl="4" marL="2286000" rtl="0">
              <a:spcBef>
                <a:spcPts val="0"/>
              </a:spcBef>
              <a:spcAft>
                <a:spcPts val="0"/>
              </a:spcAft>
              <a:buClr>
                <a:srgbClr val="166CA1"/>
              </a:buClr>
              <a:buSzPts val="1400"/>
              <a:buChar char="○"/>
              <a:defRPr>
                <a:solidFill>
                  <a:srgbClr val="166CA1"/>
                </a:solidFill>
              </a:defRPr>
            </a:lvl5pPr>
            <a:lvl6pPr indent="-317500" lvl="5" marL="2743200" rtl="0">
              <a:spcBef>
                <a:spcPts val="0"/>
              </a:spcBef>
              <a:spcAft>
                <a:spcPts val="0"/>
              </a:spcAft>
              <a:buClr>
                <a:srgbClr val="166CA1"/>
              </a:buClr>
              <a:buSzPts val="1400"/>
              <a:buChar char="■"/>
              <a:defRPr>
                <a:solidFill>
                  <a:srgbClr val="166CA1"/>
                </a:solidFill>
              </a:defRPr>
            </a:lvl6pPr>
            <a:lvl7pPr indent="-317500" lvl="6" marL="3200400" rtl="0">
              <a:spcBef>
                <a:spcPts val="0"/>
              </a:spcBef>
              <a:spcAft>
                <a:spcPts val="0"/>
              </a:spcAft>
              <a:buClr>
                <a:srgbClr val="166CA1"/>
              </a:buClr>
              <a:buSzPts val="1400"/>
              <a:buChar char="●"/>
              <a:defRPr>
                <a:solidFill>
                  <a:srgbClr val="166CA1"/>
                </a:solidFill>
              </a:defRPr>
            </a:lvl7pPr>
            <a:lvl8pPr indent="-317500" lvl="7" marL="3657600" rtl="0">
              <a:spcBef>
                <a:spcPts val="0"/>
              </a:spcBef>
              <a:spcAft>
                <a:spcPts val="0"/>
              </a:spcAft>
              <a:buClr>
                <a:srgbClr val="166CA1"/>
              </a:buClr>
              <a:buSzPts val="1400"/>
              <a:buChar char="○"/>
              <a:defRPr>
                <a:solidFill>
                  <a:srgbClr val="166CA1"/>
                </a:solidFill>
              </a:defRPr>
            </a:lvl8pPr>
            <a:lvl9pPr indent="-317500" lvl="8" marL="4114800" rtl="0">
              <a:spcBef>
                <a:spcPts val="0"/>
              </a:spcBef>
              <a:spcAft>
                <a:spcPts val="0"/>
              </a:spcAft>
              <a:buClr>
                <a:srgbClr val="166CA1"/>
              </a:buClr>
              <a:buSzPts val="1400"/>
              <a:buChar char="■"/>
              <a:defRPr>
                <a:solidFill>
                  <a:srgbClr val="166CA1"/>
                </a:solidFill>
              </a:defRPr>
            </a:lvl9pPr>
          </a:lstStyle>
          <a:p/>
        </p:txBody>
      </p:sp>
      <p:sp>
        <p:nvSpPr>
          <p:cNvPr id="48" name="Google Shape;48;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9" name="Google Shape;49;p6"/>
          <p:cNvSpPr/>
          <p:nvPr/>
        </p:nvSpPr>
        <p:spPr>
          <a:xfrm>
            <a:off x="0" y="-21752"/>
            <a:ext cx="9144000" cy="651300"/>
          </a:xfrm>
          <a:prstGeom prst="rect">
            <a:avLst/>
          </a:prstGeom>
          <a:solidFill>
            <a:srgbClr val="166C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6"/>
          <p:cNvSpPr txBox="1"/>
          <p:nvPr>
            <p:ph type="title"/>
          </p:nvPr>
        </p:nvSpPr>
        <p:spPr>
          <a:xfrm>
            <a:off x="165425" y="21750"/>
            <a:ext cx="8520600" cy="6078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p:txBody>
      </p:sp>
      <p:pic>
        <p:nvPicPr>
          <p:cNvPr descr="A close up of a sign&#10;&#10;Description automatically generated" id="51" name="Google Shape;51;p6"/>
          <p:cNvPicPr preferRelativeResize="0"/>
          <p:nvPr/>
        </p:nvPicPr>
        <p:blipFill rotWithShape="1">
          <a:blip r:embed="rId2">
            <a:alphaModFix/>
          </a:blip>
          <a:srcRect b="0" l="0" r="0" t="0"/>
          <a:stretch/>
        </p:blipFill>
        <p:spPr>
          <a:xfrm>
            <a:off x="7763521" y="10266"/>
            <a:ext cx="1387256" cy="6077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2" name="Shape 52"/>
        <p:cNvGrpSpPr/>
        <p:nvPr/>
      </p:nvGrpSpPr>
      <p:grpSpPr>
        <a:xfrm>
          <a:off x="0" y="0"/>
          <a:ext cx="0" cy="0"/>
          <a:chOff x="0" y="0"/>
          <a:chExt cx="0" cy="0"/>
        </a:xfrm>
      </p:grpSpPr>
      <p:sp>
        <p:nvSpPr>
          <p:cNvPr id="53" name="Google Shape;53;p7"/>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54" name="Google Shape;54;p7"/>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55" name="Google Shape;55;p7"/>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56" name="Google Shape;56;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59" name="Google Shape;59;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1"/>
        </a:solidFill>
      </p:bgPr>
    </p:bg>
    <p:spTree>
      <p:nvGrpSpPr>
        <p:cNvPr id="60" name="Shape 60"/>
        <p:cNvGrpSpPr/>
        <p:nvPr/>
      </p:nvGrpSpPr>
      <p:grpSpPr>
        <a:xfrm>
          <a:off x="0" y="0"/>
          <a:ext cx="0" cy="0"/>
          <a:chOff x="0" y="0"/>
          <a:chExt cx="0" cy="0"/>
        </a:xfrm>
      </p:grpSpPr>
      <p:grpSp>
        <p:nvGrpSpPr>
          <p:cNvPr id="61" name="Google Shape;61;p9"/>
          <p:cNvGrpSpPr/>
          <p:nvPr/>
        </p:nvGrpSpPr>
        <p:grpSpPr>
          <a:xfrm>
            <a:off x="6098378" y="5"/>
            <a:ext cx="3045625" cy="2030570"/>
            <a:chOff x="6098378" y="5"/>
            <a:chExt cx="3045625" cy="2030570"/>
          </a:xfrm>
        </p:grpSpPr>
        <p:sp>
          <p:nvSpPr>
            <p:cNvPr id="62" name="Google Shape;62;p9"/>
            <p:cNvSpPr/>
            <p:nvPr/>
          </p:nvSpPr>
          <p:spPr>
            <a:xfrm>
              <a:off x="8128803" y="16"/>
              <a:ext cx="1015200" cy="10152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9"/>
            <p:cNvSpPr/>
            <p:nvPr/>
          </p:nvSpPr>
          <p:spPr>
            <a:xfrm flipH="1">
              <a:off x="7113463" y="5"/>
              <a:ext cx="1015200" cy="1015200"/>
            </a:xfrm>
            <a:prstGeom prst="rtTriangle">
              <a:avLst/>
            </a:prstGeom>
            <a:solidFill>
              <a:srgbClr val="033E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9"/>
            <p:cNvSpPr/>
            <p:nvPr/>
          </p:nvSpPr>
          <p:spPr>
            <a:xfrm flipH="1" rot="10800000">
              <a:off x="7113588" y="107"/>
              <a:ext cx="1015200" cy="1015200"/>
            </a:xfrm>
            <a:prstGeom prst="rtTriangle">
              <a:avLst/>
            </a:prstGeom>
            <a:solidFill>
              <a:srgbClr val="00B8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10800000">
              <a:off x="6098378" y="97"/>
              <a:ext cx="1015200" cy="1015200"/>
            </a:xfrm>
            <a:prstGeom prst="rtTriangle">
              <a:avLst/>
            </a:prstGeom>
            <a:solidFill>
              <a:srgbClr val="7BA810"/>
            </a:solidFill>
            <a:ln cap="flat" cmpd="sng" w="9525">
              <a:solidFill>
                <a:srgbClr val="7BA81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9"/>
            <p:cNvSpPr/>
            <p:nvPr/>
          </p:nvSpPr>
          <p:spPr>
            <a:xfrm rot="10800000">
              <a:off x="8128789" y="1015375"/>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 name="Google Shape;67;p9"/>
          <p:cNvSpPr txBox="1"/>
          <p:nvPr>
            <p:ph type="title"/>
          </p:nvPr>
        </p:nvSpPr>
        <p:spPr>
          <a:xfrm>
            <a:off x="1838325" y="526350"/>
            <a:ext cx="5618700" cy="4090800"/>
          </a:xfrm>
          <a:prstGeom prst="rect">
            <a:avLst/>
          </a:prstGeom>
        </p:spPr>
        <p:txBody>
          <a:bodyPr anchorCtr="0" anchor="ctr" bIns="91425" lIns="91425" spcFirstLastPara="1" rIns="91425" wrap="square" tIns="91425">
            <a:normAutofit/>
          </a:bodyPr>
          <a:lstStyle>
            <a:lvl1pPr lvl="0" algn="ctr">
              <a:spcBef>
                <a:spcPts val="0"/>
              </a:spcBef>
              <a:spcAft>
                <a:spcPts val="0"/>
              </a:spcAft>
              <a:buClr>
                <a:srgbClr val="116588"/>
              </a:buClr>
              <a:buSzPts val="4800"/>
              <a:buNone/>
              <a:defRPr sz="4800">
                <a:solidFill>
                  <a:srgbClr val="116588"/>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68" name="Google Shape;68;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69" name="Google Shape;69;p9"/>
          <p:cNvGrpSpPr/>
          <p:nvPr/>
        </p:nvGrpSpPr>
        <p:grpSpPr>
          <a:xfrm rot="10800000">
            <a:off x="-11" y="3112941"/>
            <a:ext cx="3045625" cy="2030570"/>
            <a:chOff x="6098378" y="5"/>
            <a:chExt cx="3045625" cy="2030570"/>
          </a:xfrm>
        </p:grpSpPr>
        <p:sp>
          <p:nvSpPr>
            <p:cNvPr id="70" name="Google Shape;70;p9"/>
            <p:cNvSpPr/>
            <p:nvPr/>
          </p:nvSpPr>
          <p:spPr>
            <a:xfrm>
              <a:off x="8128803" y="16"/>
              <a:ext cx="1015200" cy="1015200"/>
            </a:xfrm>
            <a:prstGeom prst="rect">
              <a:avLst/>
            </a:prstGeom>
            <a:solidFill>
              <a:srgbClr val="11658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p:nvPr/>
          </p:nvSpPr>
          <p:spPr>
            <a:xfrm flipH="1">
              <a:off x="7113463" y="5"/>
              <a:ext cx="1015200" cy="1015200"/>
            </a:xfrm>
            <a:prstGeom prst="rtTriangle">
              <a:avLst/>
            </a:prstGeom>
            <a:solidFill>
              <a:srgbClr val="033E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9"/>
            <p:cNvSpPr/>
            <p:nvPr/>
          </p:nvSpPr>
          <p:spPr>
            <a:xfrm flipH="1" rot="10800000">
              <a:off x="7113588" y="107"/>
              <a:ext cx="1015200" cy="1015200"/>
            </a:xfrm>
            <a:prstGeom prst="rtTriangle">
              <a:avLst/>
            </a:prstGeom>
            <a:solidFill>
              <a:srgbClr val="00B8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9"/>
            <p:cNvSpPr/>
            <p:nvPr/>
          </p:nvSpPr>
          <p:spPr>
            <a:xfrm rot="10800000">
              <a:off x="6098378" y="97"/>
              <a:ext cx="1015200" cy="1015200"/>
            </a:xfrm>
            <a:prstGeom prst="rtTriangle">
              <a:avLst/>
            </a:prstGeom>
            <a:solidFill>
              <a:srgbClr val="7BA810"/>
            </a:solidFill>
            <a:ln cap="flat" cmpd="sng" w="9525">
              <a:solidFill>
                <a:srgbClr val="7BA81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p:nvPr/>
          </p:nvSpPr>
          <p:spPr>
            <a:xfrm rot="10800000">
              <a:off x="8128789" y="1015375"/>
              <a:ext cx="1015200" cy="1015200"/>
            </a:xfrm>
            <a:prstGeom prst="rtTriangle">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5" name="Shape 75"/>
        <p:cNvGrpSpPr/>
        <p:nvPr/>
      </p:nvGrpSpPr>
      <p:grpSpPr>
        <a:xfrm>
          <a:off x="0" y="0"/>
          <a:ext cx="0" cy="0"/>
          <a:chOff x="0" y="0"/>
          <a:chExt cx="0" cy="0"/>
        </a:xfrm>
      </p:grpSpPr>
      <p:sp>
        <p:nvSpPr>
          <p:cNvPr id="76" name="Google Shape;76;p10"/>
          <p:cNvSpPr/>
          <p:nvPr/>
        </p:nvSpPr>
        <p:spPr>
          <a:xfrm>
            <a:off x="5307175" y="-175"/>
            <a:ext cx="3837000" cy="5143500"/>
          </a:xfrm>
          <a:prstGeom prst="rect">
            <a:avLst/>
          </a:prstGeom>
          <a:solidFill>
            <a:srgbClr val="7BA8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78" name="Google Shape;78;p10"/>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79" name="Google Shape;79;p10"/>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80" name="Google Shape;80;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rgbClr val="166CA1"/>
              </a:buClr>
              <a:buSzPts val="3000"/>
              <a:buFont typeface="Roboto"/>
              <a:buNone/>
              <a:defRPr sz="3000">
                <a:solidFill>
                  <a:srgbClr val="166CA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rgbClr val="00B8DE"/>
              </a:buClr>
              <a:buSzPts val="1800"/>
              <a:buFont typeface="Roboto"/>
              <a:buChar char="●"/>
              <a:defRPr sz="1800">
                <a:solidFill>
                  <a:srgbClr val="00B8DE"/>
                </a:solidFill>
                <a:latin typeface="Roboto"/>
                <a:ea typeface="Roboto"/>
                <a:cs typeface="Roboto"/>
                <a:sym typeface="Roboto"/>
              </a:defRPr>
            </a:lvl1pPr>
            <a:lvl2pPr indent="-317500" lvl="1" marL="9144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2pPr>
            <a:lvl3pPr indent="-317500" lvl="2" marL="13716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3pPr>
            <a:lvl4pPr indent="-317500" lvl="3" marL="18288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4pPr>
            <a:lvl5pPr indent="-317500" lvl="4" marL="22860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5pPr>
            <a:lvl6pPr indent="-317500" lvl="5" marL="27432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6pPr>
            <a:lvl7pPr indent="-317500" lvl="6" marL="32004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7pPr>
            <a:lvl8pPr indent="-317500" lvl="7" marL="36576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8pPr>
            <a:lvl9pPr indent="-317500" lvl="8" marL="4114800">
              <a:lnSpc>
                <a:spcPct val="115000"/>
              </a:lnSpc>
              <a:spcBef>
                <a:spcPts val="0"/>
              </a:spcBef>
              <a:spcAft>
                <a:spcPts val="0"/>
              </a:spcAft>
              <a:buClr>
                <a:srgbClr val="00B8DE"/>
              </a:buClr>
              <a:buSzPts val="1400"/>
              <a:buFont typeface="Roboto"/>
              <a:buChar char="■"/>
              <a:defRPr>
                <a:solidFill>
                  <a:srgbClr val="00B8DE"/>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mailto:gben@greaterbostoneval.org" TargetMode="External"/><Relationship Id="rId4" Type="http://schemas.openxmlformats.org/officeDocument/2006/relationships/hyperlink" Target="mailto:gben@greaterbostoneval.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image" Target="../media/image10.pn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1.png"/><Relationship Id="rId7" Type="http://schemas.openxmlformats.org/officeDocument/2006/relationships/hyperlink" Target="https://www.linkedin.com/groups/81771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17.png"/><Relationship Id="rId5"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hyperlink" Target="https://greaterbostoneval.org/event-4669908" TargetMode="External"/><Relationship Id="rId9" Type="http://schemas.openxmlformats.org/officeDocument/2006/relationships/image" Target="../media/image16.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1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1.png"/><Relationship Id="rId7" Type="http://schemas.openxmlformats.org/officeDocument/2006/relationships/hyperlink" Target="https://www.linkedin.com/groups/817713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2"/>
          <p:cNvSpPr txBox="1"/>
          <p:nvPr>
            <p:ph idx="1" type="body"/>
          </p:nvPr>
        </p:nvSpPr>
        <p:spPr>
          <a:xfrm>
            <a:off x="311700" y="1229875"/>
            <a:ext cx="25611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GBEN runs on the shoulders of its volunteers. </a:t>
            </a:r>
            <a:endParaRPr/>
          </a:p>
          <a:p>
            <a:pPr indent="0" lvl="0" marL="0" rtl="0" algn="l">
              <a:spcBef>
                <a:spcPts val="1200"/>
              </a:spcBef>
              <a:spcAft>
                <a:spcPts val="1200"/>
              </a:spcAft>
              <a:buNone/>
            </a:pPr>
            <a:r>
              <a:rPr lang="en"/>
              <a:t>Thank you for </a:t>
            </a:r>
            <a:br>
              <a:rPr lang="en"/>
            </a:br>
            <a:r>
              <a:rPr lang="en"/>
              <a:t>all you do!</a:t>
            </a:r>
            <a:endParaRPr/>
          </a:p>
        </p:txBody>
      </p:sp>
      <p:sp>
        <p:nvSpPr>
          <p:cNvPr id="92" name="Google Shape;92;p12"/>
          <p:cNvSpPr txBox="1"/>
          <p:nvPr>
            <p:ph idx="1" type="body"/>
          </p:nvPr>
        </p:nvSpPr>
        <p:spPr>
          <a:xfrm>
            <a:off x="2872800" y="930841"/>
            <a:ext cx="2943000" cy="3895800"/>
          </a:xfrm>
          <a:prstGeom prst="rect">
            <a:avLst/>
          </a:prstGeom>
        </p:spPr>
        <p:txBody>
          <a:bodyPr anchorCtr="0" anchor="t" bIns="91425" lIns="91425" spcFirstLastPara="1" rIns="91425" wrap="square" tIns="91425">
            <a:normAutofit lnSpcReduction="20000"/>
          </a:bodyPr>
          <a:lstStyle/>
          <a:p>
            <a:pPr indent="0" lvl="0" marL="0" rtl="0" algn="l">
              <a:lnSpc>
                <a:spcPct val="105000"/>
              </a:lnSpc>
              <a:spcBef>
                <a:spcPts val="0"/>
              </a:spcBef>
              <a:spcAft>
                <a:spcPts val="0"/>
              </a:spcAft>
              <a:buNone/>
            </a:pPr>
            <a:r>
              <a:rPr b="1" lang="en" sz="1400"/>
              <a:t>Membership</a:t>
            </a:r>
            <a:r>
              <a:rPr b="1" lang="en" sz="1400"/>
              <a:t> Committee</a:t>
            </a:r>
            <a:endParaRPr b="1" sz="1400"/>
          </a:p>
          <a:p>
            <a:pPr indent="0" lvl="0" marL="0" rtl="0" algn="l">
              <a:lnSpc>
                <a:spcPct val="105000"/>
              </a:lnSpc>
              <a:spcBef>
                <a:spcPts val="0"/>
              </a:spcBef>
              <a:spcAft>
                <a:spcPts val="0"/>
              </a:spcAft>
              <a:buNone/>
            </a:pPr>
            <a:r>
              <a:rPr lang="en" sz="1400"/>
              <a:t>Kara </a:t>
            </a:r>
            <a:r>
              <a:rPr lang="en" sz="1400"/>
              <a:t>Bixby</a:t>
            </a:r>
            <a:endParaRPr sz="1400"/>
          </a:p>
          <a:p>
            <a:pPr indent="0" lvl="0" marL="0" rtl="0" algn="l">
              <a:lnSpc>
                <a:spcPct val="90000"/>
              </a:lnSpc>
              <a:spcBef>
                <a:spcPts val="0"/>
              </a:spcBef>
              <a:spcAft>
                <a:spcPts val="0"/>
              </a:spcAft>
              <a:buNone/>
            </a:pPr>
            <a:r>
              <a:rPr lang="en" sz="1400"/>
              <a:t>Danelle Marable</a:t>
            </a:r>
            <a:endParaRPr sz="1400"/>
          </a:p>
          <a:p>
            <a:pPr indent="0" lvl="0" marL="0" rtl="0" algn="l">
              <a:lnSpc>
                <a:spcPct val="90000"/>
              </a:lnSpc>
              <a:spcBef>
                <a:spcPts val="0"/>
              </a:spcBef>
              <a:spcAft>
                <a:spcPts val="0"/>
              </a:spcAft>
              <a:buNone/>
            </a:pPr>
            <a:r>
              <a:rPr lang="en" sz="1400"/>
              <a:t>Chantal Hoff</a:t>
            </a:r>
            <a:endParaRPr sz="1400"/>
          </a:p>
          <a:p>
            <a:pPr indent="0" lvl="0" marL="0" rtl="0" algn="l">
              <a:lnSpc>
                <a:spcPct val="90000"/>
              </a:lnSpc>
              <a:spcBef>
                <a:spcPts val="0"/>
              </a:spcBef>
              <a:spcAft>
                <a:spcPts val="0"/>
              </a:spcAft>
              <a:buNone/>
            </a:pPr>
            <a:r>
              <a:rPr lang="en" sz="1400"/>
              <a:t>Trish Dao-Tran</a:t>
            </a:r>
            <a:endParaRPr sz="1400"/>
          </a:p>
          <a:p>
            <a:pPr indent="0" lvl="0" marL="0" rtl="0" algn="l">
              <a:lnSpc>
                <a:spcPct val="90000"/>
              </a:lnSpc>
              <a:spcBef>
                <a:spcPts val="0"/>
              </a:spcBef>
              <a:spcAft>
                <a:spcPts val="0"/>
              </a:spcAft>
              <a:buNone/>
            </a:pPr>
            <a:r>
              <a:rPr lang="en" sz="1400"/>
              <a:t>Catherine Brooks</a:t>
            </a:r>
            <a:endParaRPr sz="1400"/>
          </a:p>
          <a:p>
            <a:pPr indent="0" lvl="0" marL="0" rtl="0" algn="l">
              <a:lnSpc>
                <a:spcPct val="90000"/>
              </a:lnSpc>
              <a:spcBef>
                <a:spcPts val="0"/>
              </a:spcBef>
              <a:spcAft>
                <a:spcPts val="0"/>
              </a:spcAft>
              <a:buNone/>
            </a:pPr>
            <a:r>
              <a:rPr lang="en" sz="1400"/>
              <a:t>Daniel Parmer</a:t>
            </a:r>
            <a:endParaRPr sz="1400"/>
          </a:p>
          <a:p>
            <a:pPr indent="0" lvl="0" marL="0" rtl="0" algn="l">
              <a:lnSpc>
                <a:spcPct val="90000"/>
              </a:lnSpc>
              <a:spcBef>
                <a:spcPts val="0"/>
              </a:spcBef>
              <a:spcAft>
                <a:spcPts val="0"/>
              </a:spcAft>
              <a:buNone/>
            </a:pPr>
            <a:r>
              <a:rPr lang="en" sz="1400"/>
              <a:t>Josh Lederman</a:t>
            </a:r>
            <a:endParaRPr sz="1400"/>
          </a:p>
          <a:p>
            <a:pPr indent="0" lvl="0" marL="0" rtl="0" algn="l">
              <a:lnSpc>
                <a:spcPct val="90000"/>
              </a:lnSpc>
              <a:spcBef>
                <a:spcPts val="0"/>
              </a:spcBef>
              <a:spcAft>
                <a:spcPts val="0"/>
              </a:spcAft>
              <a:buNone/>
            </a:pPr>
            <a:r>
              <a:rPr lang="en" sz="1400"/>
              <a:t>Patrick Kinner</a:t>
            </a:r>
            <a:endParaRPr sz="1400"/>
          </a:p>
          <a:p>
            <a:pPr indent="0" lvl="0" marL="0" rtl="0" algn="l">
              <a:lnSpc>
                <a:spcPct val="90000"/>
              </a:lnSpc>
              <a:spcBef>
                <a:spcPts val="0"/>
              </a:spcBef>
              <a:spcAft>
                <a:spcPts val="0"/>
              </a:spcAft>
              <a:buNone/>
            </a:pPr>
            <a:r>
              <a:t/>
            </a:r>
            <a:endParaRPr sz="1400"/>
          </a:p>
          <a:p>
            <a:pPr indent="0" lvl="0" marL="0" rtl="0" algn="l">
              <a:lnSpc>
                <a:spcPct val="90000"/>
              </a:lnSpc>
              <a:spcBef>
                <a:spcPts val="0"/>
              </a:spcBef>
              <a:spcAft>
                <a:spcPts val="0"/>
              </a:spcAft>
              <a:buNone/>
            </a:pPr>
            <a:r>
              <a:rPr b="1" lang="en" sz="1400"/>
              <a:t>Programming Committee</a:t>
            </a:r>
            <a:endParaRPr b="1" sz="1400"/>
          </a:p>
          <a:p>
            <a:pPr indent="0" lvl="0" marL="0" rtl="0" algn="l">
              <a:lnSpc>
                <a:spcPct val="90000"/>
              </a:lnSpc>
              <a:spcBef>
                <a:spcPts val="0"/>
              </a:spcBef>
              <a:spcAft>
                <a:spcPts val="0"/>
              </a:spcAft>
              <a:buNone/>
            </a:pPr>
            <a:r>
              <a:rPr lang="en" sz="1400"/>
              <a:t>Hila Bernstein</a:t>
            </a:r>
            <a:endParaRPr sz="1400"/>
          </a:p>
          <a:p>
            <a:pPr indent="0" lvl="0" marL="0" rtl="0" algn="l">
              <a:lnSpc>
                <a:spcPct val="90000"/>
              </a:lnSpc>
              <a:spcBef>
                <a:spcPts val="0"/>
              </a:spcBef>
              <a:spcAft>
                <a:spcPts val="0"/>
              </a:spcAft>
              <a:buNone/>
            </a:pPr>
            <a:r>
              <a:rPr lang="en" sz="1400"/>
              <a:t>MJ Pattison</a:t>
            </a:r>
            <a:endParaRPr sz="1400"/>
          </a:p>
          <a:p>
            <a:pPr indent="0" lvl="0" marL="0" rtl="0" algn="l">
              <a:lnSpc>
                <a:spcPct val="90000"/>
              </a:lnSpc>
              <a:spcBef>
                <a:spcPts val="0"/>
              </a:spcBef>
              <a:spcAft>
                <a:spcPts val="0"/>
              </a:spcAft>
              <a:buNone/>
            </a:pPr>
            <a:r>
              <a:rPr lang="en" sz="1400"/>
              <a:t>Sharon Touw</a:t>
            </a:r>
            <a:endParaRPr sz="1400"/>
          </a:p>
          <a:p>
            <a:pPr indent="0" lvl="0" marL="0" rtl="0" algn="l">
              <a:lnSpc>
                <a:spcPct val="90000"/>
              </a:lnSpc>
              <a:spcBef>
                <a:spcPts val="0"/>
              </a:spcBef>
              <a:spcAft>
                <a:spcPts val="0"/>
              </a:spcAft>
              <a:buNone/>
            </a:pPr>
            <a:r>
              <a:rPr lang="en" sz="1400"/>
              <a:t>Dana Benjamin-Allen</a:t>
            </a:r>
            <a:endParaRPr sz="1400"/>
          </a:p>
          <a:p>
            <a:pPr indent="0" lvl="0" marL="0" rtl="0" algn="l">
              <a:lnSpc>
                <a:spcPct val="90000"/>
              </a:lnSpc>
              <a:spcBef>
                <a:spcPts val="0"/>
              </a:spcBef>
              <a:spcAft>
                <a:spcPts val="0"/>
              </a:spcAft>
              <a:buNone/>
            </a:pPr>
            <a:r>
              <a:rPr lang="en" sz="1400"/>
              <a:t>Kelly Washburn</a:t>
            </a:r>
            <a:endParaRPr sz="1400"/>
          </a:p>
          <a:p>
            <a:pPr indent="0" lvl="0" marL="0" rtl="0" algn="l">
              <a:lnSpc>
                <a:spcPct val="90000"/>
              </a:lnSpc>
              <a:spcBef>
                <a:spcPts val="0"/>
              </a:spcBef>
              <a:spcAft>
                <a:spcPts val="0"/>
              </a:spcAft>
              <a:buNone/>
            </a:pPr>
            <a:r>
              <a:t/>
            </a:r>
            <a:endParaRPr sz="1400"/>
          </a:p>
          <a:p>
            <a:pPr indent="0" lvl="0" marL="0" rtl="0" algn="l">
              <a:lnSpc>
                <a:spcPct val="90000"/>
              </a:lnSpc>
              <a:spcBef>
                <a:spcPts val="0"/>
              </a:spcBef>
              <a:spcAft>
                <a:spcPts val="0"/>
              </a:spcAft>
              <a:buNone/>
            </a:pPr>
            <a:r>
              <a:rPr b="1" lang="en" sz="1400"/>
              <a:t>Governance</a:t>
            </a:r>
            <a:endParaRPr b="1" sz="1400"/>
          </a:p>
          <a:p>
            <a:pPr indent="0" lvl="0" marL="0" rtl="0" algn="l">
              <a:lnSpc>
                <a:spcPct val="90000"/>
              </a:lnSpc>
              <a:spcBef>
                <a:spcPts val="0"/>
              </a:spcBef>
              <a:spcAft>
                <a:spcPts val="0"/>
              </a:spcAft>
              <a:buNone/>
            </a:pPr>
            <a:r>
              <a:rPr lang="en" sz="1400"/>
              <a:t>Trang Hickman (outgoing Treasurer)</a:t>
            </a:r>
            <a:endParaRPr sz="1400"/>
          </a:p>
          <a:p>
            <a:pPr indent="0" lvl="0" marL="0" rtl="0" algn="l">
              <a:lnSpc>
                <a:spcPct val="90000"/>
              </a:lnSpc>
              <a:spcBef>
                <a:spcPts val="0"/>
              </a:spcBef>
              <a:spcAft>
                <a:spcPts val="0"/>
              </a:spcAft>
              <a:buNone/>
            </a:pPr>
            <a:r>
              <a:rPr lang="en" sz="1400"/>
              <a:t>Noe Medina (Clerk)</a:t>
            </a:r>
            <a:endParaRPr sz="1400"/>
          </a:p>
          <a:p>
            <a:pPr indent="0" lvl="0" marL="0" rtl="0" algn="l">
              <a:lnSpc>
                <a:spcPct val="90000"/>
              </a:lnSpc>
              <a:spcBef>
                <a:spcPts val="0"/>
              </a:spcBef>
              <a:spcAft>
                <a:spcPts val="0"/>
              </a:spcAft>
              <a:buNone/>
            </a:pPr>
            <a:r>
              <a:rPr lang="en" sz="1400"/>
              <a:t>Patrick Kinner (Vice President)</a:t>
            </a:r>
            <a:endParaRPr sz="1400"/>
          </a:p>
          <a:p>
            <a:pPr indent="0" lvl="0" marL="0" rtl="0" algn="l">
              <a:lnSpc>
                <a:spcPct val="90000"/>
              </a:lnSpc>
              <a:spcBef>
                <a:spcPts val="0"/>
              </a:spcBef>
              <a:spcAft>
                <a:spcPts val="0"/>
              </a:spcAft>
              <a:buNone/>
            </a:pPr>
            <a:r>
              <a:rPr lang="en" sz="1400"/>
              <a:t>Min Ma (President)</a:t>
            </a:r>
            <a:endParaRPr sz="1400"/>
          </a:p>
          <a:p>
            <a:pPr indent="0" lvl="0" marL="0" rtl="0" algn="l">
              <a:lnSpc>
                <a:spcPct val="90000"/>
              </a:lnSpc>
              <a:spcBef>
                <a:spcPts val="0"/>
              </a:spcBef>
              <a:spcAft>
                <a:spcPts val="0"/>
              </a:spcAft>
              <a:buNone/>
            </a:pPr>
            <a:r>
              <a:rPr lang="en" sz="1400"/>
              <a:t>Sylvia Pu (Treasurer)</a:t>
            </a:r>
            <a:endParaRPr sz="1400"/>
          </a:p>
        </p:txBody>
      </p:sp>
      <p:sp>
        <p:nvSpPr>
          <p:cNvPr id="93" name="Google Shape;93;p12"/>
          <p:cNvSpPr txBox="1"/>
          <p:nvPr>
            <p:ph idx="1" type="body"/>
          </p:nvPr>
        </p:nvSpPr>
        <p:spPr>
          <a:xfrm>
            <a:off x="5985600" y="902250"/>
            <a:ext cx="2943000" cy="3895800"/>
          </a:xfrm>
          <a:prstGeom prst="rect">
            <a:avLst/>
          </a:prstGeom>
        </p:spPr>
        <p:txBody>
          <a:bodyPr anchorCtr="0" anchor="t" bIns="91425" lIns="91425" spcFirstLastPara="1" rIns="91425" wrap="square" tIns="91425">
            <a:normAutofit/>
          </a:bodyPr>
          <a:lstStyle/>
          <a:p>
            <a:pPr indent="0" lvl="0" marL="0" rtl="0" algn="l">
              <a:lnSpc>
                <a:spcPct val="95000"/>
              </a:lnSpc>
              <a:spcBef>
                <a:spcPts val="0"/>
              </a:spcBef>
              <a:spcAft>
                <a:spcPts val="0"/>
              </a:spcAft>
              <a:buSzPts val="1018"/>
              <a:buNone/>
            </a:pPr>
            <a:r>
              <a:rPr b="1" lang="en" sz="1400"/>
              <a:t>DEI Committee</a:t>
            </a:r>
            <a:endParaRPr b="1" sz="1400"/>
          </a:p>
          <a:p>
            <a:pPr indent="0" lvl="0" marL="0" rtl="0" algn="l">
              <a:lnSpc>
                <a:spcPct val="80000"/>
              </a:lnSpc>
              <a:spcBef>
                <a:spcPts val="0"/>
              </a:spcBef>
              <a:spcAft>
                <a:spcPts val="0"/>
              </a:spcAft>
              <a:buSzPts val="1018"/>
              <a:buNone/>
            </a:pPr>
            <a:r>
              <a:rPr lang="en" sz="1400"/>
              <a:t>Artie Maharaj</a:t>
            </a:r>
            <a:endParaRPr sz="1400"/>
          </a:p>
          <a:p>
            <a:pPr indent="0" lvl="0" marL="0" rtl="0" algn="l">
              <a:lnSpc>
                <a:spcPct val="80000"/>
              </a:lnSpc>
              <a:spcBef>
                <a:spcPts val="0"/>
              </a:spcBef>
              <a:spcAft>
                <a:spcPts val="0"/>
              </a:spcAft>
              <a:buSzPts val="1018"/>
              <a:buNone/>
            </a:pPr>
            <a:r>
              <a:rPr lang="en" sz="1400"/>
              <a:t>Alemayehu Bekele</a:t>
            </a:r>
            <a:endParaRPr sz="1400"/>
          </a:p>
          <a:p>
            <a:pPr indent="0" lvl="0" marL="0" rtl="0" algn="l">
              <a:lnSpc>
                <a:spcPct val="80000"/>
              </a:lnSpc>
              <a:spcBef>
                <a:spcPts val="0"/>
              </a:spcBef>
              <a:spcAft>
                <a:spcPts val="0"/>
              </a:spcAft>
              <a:buSzPts val="1018"/>
              <a:buNone/>
            </a:pPr>
            <a:r>
              <a:rPr lang="en" sz="1400"/>
              <a:t>Ben Faust</a:t>
            </a:r>
            <a:endParaRPr sz="1400"/>
          </a:p>
          <a:p>
            <a:pPr indent="0" lvl="0" marL="0" rtl="0" algn="l">
              <a:lnSpc>
                <a:spcPct val="80000"/>
              </a:lnSpc>
              <a:spcBef>
                <a:spcPts val="0"/>
              </a:spcBef>
              <a:spcAft>
                <a:spcPts val="0"/>
              </a:spcAft>
              <a:buSzPts val="1018"/>
              <a:buNone/>
            </a:pPr>
            <a:r>
              <a:rPr lang="en" sz="1400"/>
              <a:t>Christine Patton</a:t>
            </a:r>
            <a:endParaRPr sz="1400"/>
          </a:p>
          <a:p>
            <a:pPr indent="0" lvl="0" marL="0" rtl="0" algn="l">
              <a:lnSpc>
                <a:spcPct val="80000"/>
              </a:lnSpc>
              <a:spcBef>
                <a:spcPts val="0"/>
              </a:spcBef>
              <a:spcAft>
                <a:spcPts val="0"/>
              </a:spcAft>
              <a:buSzPts val="1018"/>
              <a:buNone/>
            </a:pPr>
            <a:r>
              <a:rPr lang="en" sz="1400"/>
              <a:t>Danelle Marable</a:t>
            </a:r>
            <a:endParaRPr sz="1400"/>
          </a:p>
          <a:p>
            <a:pPr indent="0" lvl="0" marL="0" rtl="0" algn="l">
              <a:lnSpc>
                <a:spcPct val="80000"/>
              </a:lnSpc>
              <a:spcBef>
                <a:spcPts val="0"/>
              </a:spcBef>
              <a:spcAft>
                <a:spcPts val="0"/>
              </a:spcAft>
              <a:buSzPts val="1018"/>
              <a:buNone/>
            </a:pPr>
            <a:r>
              <a:rPr lang="en" sz="1400"/>
              <a:t>Fatima Fairfax</a:t>
            </a:r>
            <a:endParaRPr sz="1400"/>
          </a:p>
          <a:p>
            <a:pPr indent="0" lvl="0" marL="0" rtl="0" algn="l">
              <a:lnSpc>
                <a:spcPct val="80000"/>
              </a:lnSpc>
              <a:spcBef>
                <a:spcPts val="0"/>
              </a:spcBef>
              <a:spcAft>
                <a:spcPts val="0"/>
              </a:spcAft>
              <a:buSzPts val="1018"/>
              <a:buNone/>
            </a:pPr>
            <a:r>
              <a:rPr lang="en" sz="1400"/>
              <a:t>Kathleen Sullivan</a:t>
            </a:r>
            <a:endParaRPr sz="1400"/>
          </a:p>
          <a:p>
            <a:pPr indent="0" lvl="0" marL="0" rtl="0" algn="l">
              <a:lnSpc>
                <a:spcPct val="80000"/>
              </a:lnSpc>
              <a:spcBef>
                <a:spcPts val="0"/>
              </a:spcBef>
              <a:spcAft>
                <a:spcPts val="0"/>
              </a:spcAft>
              <a:buSzPts val="1018"/>
              <a:buNone/>
            </a:pPr>
            <a:r>
              <a:rPr lang="en" sz="1400"/>
              <a:t>Katherine Aronson-Ensign</a:t>
            </a:r>
            <a:endParaRPr sz="1400"/>
          </a:p>
          <a:p>
            <a:pPr indent="0" lvl="0" marL="0" rtl="0" algn="l">
              <a:lnSpc>
                <a:spcPct val="80000"/>
              </a:lnSpc>
              <a:spcBef>
                <a:spcPts val="0"/>
              </a:spcBef>
              <a:spcAft>
                <a:spcPts val="0"/>
              </a:spcAft>
              <a:buSzPts val="1018"/>
              <a:buNone/>
            </a:pPr>
            <a:r>
              <a:rPr lang="en" sz="1400"/>
              <a:t>Luba Falk Feigenberg</a:t>
            </a:r>
            <a:endParaRPr sz="1400"/>
          </a:p>
          <a:p>
            <a:pPr indent="0" lvl="0" marL="0" rtl="0" algn="l">
              <a:lnSpc>
                <a:spcPct val="80000"/>
              </a:lnSpc>
              <a:spcBef>
                <a:spcPts val="0"/>
              </a:spcBef>
              <a:spcAft>
                <a:spcPts val="0"/>
              </a:spcAft>
              <a:buSzPts val="1018"/>
              <a:buNone/>
            </a:pPr>
            <a:r>
              <a:rPr lang="en" sz="1400"/>
              <a:t>Matan BenYishay</a:t>
            </a:r>
            <a:endParaRPr sz="1400"/>
          </a:p>
          <a:p>
            <a:pPr indent="0" lvl="0" marL="0" rtl="0" algn="l">
              <a:lnSpc>
                <a:spcPct val="80000"/>
              </a:lnSpc>
              <a:spcBef>
                <a:spcPts val="0"/>
              </a:spcBef>
              <a:spcAft>
                <a:spcPts val="0"/>
              </a:spcAft>
              <a:buSzPts val="1018"/>
              <a:buNone/>
            </a:pPr>
            <a:r>
              <a:rPr lang="en" sz="1400"/>
              <a:t>Noe Medina</a:t>
            </a:r>
            <a:endParaRPr sz="1400"/>
          </a:p>
          <a:p>
            <a:pPr indent="0" lvl="0" marL="0" rtl="0" algn="l">
              <a:lnSpc>
                <a:spcPct val="80000"/>
              </a:lnSpc>
              <a:spcBef>
                <a:spcPts val="0"/>
              </a:spcBef>
              <a:spcAft>
                <a:spcPts val="0"/>
              </a:spcAft>
              <a:buSzPts val="1018"/>
              <a:buNone/>
            </a:pPr>
            <a:r>
              <a:rPr lang="en" sz="1400"/>
              <a:t>Sarah Faude</a:t>
            </a:r>
            <a:endParaRPr sz="1400"/>
          </a:p>
          <a:p>
            <a:pPr indent="0" lvl="0" marL="0" rtl="0" algn="l">
              <a:lnSpc>
                <a:spcPct val="80000"/>
              </a:lnSpc>
              <a:spcBef>
                <a:spcPts val="0"/>
              </a:spcBef>
              <a:spcAft>
                <a:spcPts val="0"/>
              </a:spcAft>
              <a:buSzPts val="1018"/>
              <a:buNone/>
            </a:pPr>
            <a:r>
              <a:rPr lang="en" sz="1400"/>
              <a:t>Polly Hanson-Grodsky</a:t>
            </a:r>
            <a:endParaRPr sz="1400"/>
          </a:p>
          <a:p>
            <a:pPr indent="0" lvl="0" marL="0" rtl="0" algn="l">
              <a:lnSpc>
                <a:spcPct val="80000"/>
              </a:lnSpc>
              <a:spcBef>
                <a:spcPts val="0"/>
              </a:spcBef>
              <a:spcAft>
                <a:spcPts val="0"/>
              </a:spcAft>
              <a:buSzPts val="1018"/>
              <a:buNone/>
            </a:pPr>
            <a:r>
              <a:rPr lang="en" sz="1400"/>
              <a:t>Quyen Pham</a:t>
            </a:r>
            <a:endParaRPr sz="1400"/>
          </a:p>
          <a:p>
            <a:pPr indent="0" lvl="0" marL="0" rtl="0" algn="l">
              <a:lnSpc>
                <a:spcPct val="80000"/>
              </a:lnSpc>
              <a:spcBef>
                <a:spcPts val="0"/>
              </a:spcBef>
              <a:spcAft>
                <a:spcPts val="0"/>
              </a:spcAft>
              <a:buSzPts val="1018"/>
              <a:buNone/>
            </a:pPr>
            <a:r>
              <a:rPr lang="en" sz="1400"/>
              <a:t>Tiana Yom</a:t>
            </a:r>
            <a:endParaRPr sz="1400"/>
          </a:p>
          <a:p>
            <a:pPr indent="0" lvl="0" marL="0" rtl="0" algn="l">
              <a:lnSpc>
                <a:spcPct val="80000"/>
              </a:lnSpc>
              <a:spcBef>
                <a:spcPts val="0"/>
              </a:spcBef>
              <a:spcAft>
                <a:spcPts val="0"/>
              </a:spcAft>
              <a:buSzPts val="1018"/>
              <a:buNone/>
            </a:pPr>
            <a:r>
              <a:rPr lang="en" sz="1400"/>
              <a:t>Navjeet Singh</a:t>
            </a:r>
            <a:endParaRPr sz="1400"/>
          </a:p>
          <a:p>
            <a:pPr indent="0" lvl="0" marL="0" rtl="0" algn="l">
              <a:lnSpc>
                <a:spcPct val="80000"/>
              </a:lnSpc>
              <a:spcBef>
                <a:spcPts val="0"/>
              </a:spcBef>
              <a:spcAft>
                <a:spcPts val="0"/>
              </a:spcAft>
              <a:buSzPts val="1018"/>
              <a:buNone/>
            </a:pPr>
            <a:r>
              <a:t/>
            </a:r>
            <a:endParaRPr sz="1400"/>
          </a:p>
          <a:p>
            <a:pPr indent="0" lvl="0" marL="0" rtl="0" algn="l">
              <a:lnSpc>
                <a:spcPct val="80000"/>
              </a:lnSpc>
              <a:spcBef>
                <a:spcPts val="0"/>
              </a:spcBef>
              <a:spcAft>
                <a:spcPts val="0"/>
              </a:spcAft>
              <a:buSzPts val="1018"/>
              <a:buNone/>
            </a:pPr>
            <a:r>
              <a:rPr b="1" lang="en" sz="1400"/>
              <a:t>Communications </a:t>
            </a:r>
            <a:endParaRPr b="1" sz="1400"/>
          </a:p>
          <a:p>
            <a:pPr indent="0" lvl="0" marL="0" rtl="0" algn="l">
              <a:lnSpc>
                <a:spcPct val="80000"/>
              </a:lnSpc>
              <a:spcBef>
                <a:spcPts val="0"/>
              </a:spcBef>
              <a:spcAft>
                <a:spcPts val="0"/>
              </a:spcAft>
              <a:buSzPts val="1018"/>
              <a:buNone/>
            </a:pPr>
            <a:r>
              <a:rPr lang="en" sz="1400"/>
              <a:t>Stephanie Son (Intern)</a:t>
            </a:r>
            <a:endParaRPr sz="1400"/>
          </a:p>
          <a:p>
            <a:pPr indent="0" lvl="0" marL="0" rtl="0" algn="l">
              <a:lnSpc>
                <a:spcPct val="80000"/>
              </a:lnSpc>
              <a:spcBef>
                <a:spcPts val="0"/>
              </a:spcBef>
              <a:spcAft>
                <a:spcPts val="0"/>
              </a:spcAft>
              <a:buSzPts val="1018"/>
              <a:buNone/>
            </a:pPr>
            <a:r>
              <a:rPr lang="en" sz="1400"/>
              <a:t>Bryan Hall (outgoing chair)</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1"/>
          <p:cNvSpPr txBox="1"/>
          <p:nvPr>
            <p:ph idx="1" type="body"/>
          </p:nvPr>
        </p:nvSpPr>
        <p:spPr>
          <a:xfrm>
            <a:off x="2703925" y="865125"/>
            <a:ext cx="6025500" cy="3562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600">
                <a:solidFill>
                  <a:schemeClr val="dk2"/>
                </a:solidFill>
                <a:latin typeface="Source Sans Pro"/>
                <a:ea typeface="Source Sans Pro"/>
                <a:cs typeface="Source Sans Pro"/>
                <a:sym typeface="Source Sans Pro"/>
              </a:rPr>
              <a:t>Committee development</a:t>
            </a:r>
            <a:endParaRPr sz="1600">
              <a:solidFill>
                <a:schemeClr val="dk2"/>
              </a:solidFill>
              <a:latin typeface="Source Sans Pro"/>
              <a:ea typeface="Source Sans Pro"/>
              <a:cs typeface="Source Sans Pro"/>
              <a:sym typeface="Source Sans Pro"/>
            </a:endParaRPr>
          </a:p>
          <a:p>
            <a:pPr indent="-330200" lvl="0" marL="457200" rtl="0" algn="l">
              <a:lnSpc>
                <a:spcPct val="100000"/>
              </a:lnSpc>
              <a:spcBef>
                <a:spcPts val="500"/>
              </a:spcBef>
              <a:spcAft>
                <a:spcPts val="0"/>
              </a:spcAft>
              <a:buClr>
                <a:schemeClr val="dk2"/>
              </a:buClr>
              <a:buSzPts val="1600"/>
              <a:buFont typeface="Arial"/>
              <a:buChar char="●"/>
            </a:pPr>
            <a:r>
              <a:rPr lang="en" sz="1600">
                <a:solidFill>
                  <a:schemeClr val="dk2"/>
                </a:solidFill>
                <a:latin typeface="Source Sans Pro"/>
                <a:ea typeface="Source Sans Pro"/>
                <a:cs typeface="Source Sans Pro"/>
                <a:sym typeface="Source Sans Pro"/>
              </a:rPr>
              <a:t>Recruited new DEI </a:t>
            </a:r>
            <a:r>
              <a:rPr b="1" lang="en" sz="1600">
                <a:solidFill>
                  <a:srgbClr val="166CA1"/>
                </a:solidFill>
                <a:latin typeface="Source Sans Pro"/>
                <a:ea typeface="Source Sans Pro"/>
                <a:cs typeface="Source Sans Pro"/>
                <a:sym typeface="Source Sans Pro"/>
              </a:rPr>
              <a:t>Chair</a:t>
            </a:r>
            <a:r>
              <a:rPr lang="en" sz="1600">
                <a:solidFill>
                  <a:schemeClr val="dk2"/>
                </a:solidFill>
                <a:latin typeface="Source Sans Pro"/>
                <a:ea typeface="Source Sans Pro"/>
                <a:cs typeface="Source Sans Pro"/>
                <a:sym typeface="Source Sans Pro"/>
              </a:rPr>
              <a:t>, </a:t>
            </a:r>
            <a:r>
              <a:rPr lang="en" sz="1600">
                <a:solidFill>
                  <a:schemeClr val="dk2"/>
                </a:solidFill>
                <a:latin typeface="Source Sans Pro"/>
                <a:ea typeface="Source Sans Pro"/>
                <a:cs typeface="Source Sans Pro"/>
                <a:sym typeface="Source Sans Pro"/>
              </a:rPr>
              <a:t>Committee</a:t>
            </a:r>
            <a:r>
              <a:rPr lang="en" sz="1600">
                <a:solidFill>
                  <a:schemeClr val="dk2"/>
                </a:solidFill>
                <a:latin typeface="Source Sans Pro"/>
                <a:ea typeface="Source Sans Pro"/>
                <a:cs typeface="Source Sans Pro"/>
                <a:sym typeface="Source Sans Pro"/>
              </a:rPr>
              <a:t> </a:t>
            </a:r>
            <a:r>
              <a:rPr b="1" lang="en" sz="1600">
                <a:latin typeface="Source Sans Pro"/>
                <a:ea typeface="Source Sans Pro"/>
                <a:cs typeface="Source Sans Pro"/>
                <a:sym typeface="Source Sans Pro"/>
              </a:rPr>
              <a:t>structure &amp; operating plans</a:t>
            </a:r>
            <a:endParaRPr sz="1600">
              <a:solidFill>
                <a:schemeClr val="dk2"/>
              </a:solidFill>
              <a:latin typeface="Source Sans Pro"/>
              <a:ea typeface="Source Sans Pro"/>
              <a:cs typeface="Source Sans Pro"/>
              <a:sym typeface="Source Sans Pro"/>
            </a:endParaRPr>
          </a:p>
          <a:p>
            <a:pPr indent="0" lvl="0" marL="0" rtl="0" algn="l">
              <a:lnSpc>
                <a:spcPct val="100000"/>
              </a:lnSpc>
              <a:spcBef>
                <a:spcPts val="500"/>
              </a:spcBef>
              <a:spcAft>
                <a:spcPts val="0"/>
              </a:spcAft>
              <a:buNone/>
            </a:pPr>
            <a:r>
              <a:rPr b="1" lang="en" sz="1600">
                <a:solidFill>
                  <a:schemeClr val="dk2"/>
                </a:solidFill>
                <a:latin typeface="Source Sans Pro"/>
                <a:ea typeface="Source Sans Pro"/>
                <a:cs typeface="Source Sans Pro"/>
                <a:sym typeface="Source Sans Pro"/>
              </a:rPr>
              <a:t>Support across the organization</a:t>
            </a:r>
            <a:endParaRPr b="1" sz="1600">
              <a:solidFill>
                <a:schemeClr val="dk2"/>
              </a:solidFill>
              <a:latin typeface="Source Sans Pro"/>
              <a:ea typeface="Source Sans Pro"/>
              <a:cs typeface="Source Sans Pro"/>
              <a:sym typeface="Source Sans Pro"/>
            </a:endParaRPr>
          </a:p>
          <a:p>
            <a:pPr indent="-330200" lvl="0" marL="457200" rtl="0" algn="l">
              <a:lnSpc>
                <a:spcPct val="100000"/>
              </a:lnSpc>
              <a:spcBef>
                <a:spcPts val="500"/>
              </a:spcBef>
              <a:spcAft>
                <a:spcPts val="0"/>
              </a:spcAft>
              <a:buClr>
                <a:schemeClr val="dk2"/>
              </a:buClr>
              <a:buSzPts val="1600"/>
              <a:buFont typeface="Source Sans Pro"/>
              <a:buChar char="●"/>
            </a:pPr>
            <a:r>
              <a:rPr lang="en" sz="1600">
                <a:solidFill>
                  <a:schemeClr val="dk2"/>
                </a:solidFill>
                <a:latin typeface="Source Sans Pro"/>
                <a:ea typeface="Source Sans Pro"/>
                <a:cs typeface="Source Sans Pro"/>
                <a:sym typeface="Source Sans Pro"/>
              </a:rPr>
              <a:t>Refining </a:t>
            </a:r>
            <a:r>
              <a:rPr b="1" lang="en" sz="1600">
                <a:solidFill>
                  <a:srgbClr val="176DA2"/>
                </a:solidFill>
                <a:latin typeface="Source Sans Pro"/>
                <a:ea typeface="Source Sans Pro"/>
                <a:cs typeface="Source Sans Pro"/>
                <a:sym typeface="Source Sans Pro"/>
              </a:rPr>
              <a:t>DEI Questions</a:t>
            </a:r>
            <a:r>
              <a:rPr lang="en" sz="1600">
                <a:solidFill>
                  <a:schemeClr val="dk2"/>
                </a:solidFill>
                <a:latin typeface="Source Sans Pro"/>
                <a:ea typeface="Source Sans Pro"/>
                <a:cs typeface="Source Sans Pro"/>
                <a:sym typeface="Source Sans Pro"/>
              </a:rPr>
              <a:t> for decision making</a:t>
            </a:r>
            <a:endParaRPr sz="1600">
              <a:solidFill>
                <a:schemeClr val="dk2"/>
              </a:solidFill>
              <a:latin typeface="Source Sans Pro"/>
              <a:ea typeface="Source Sans Pro"/>
              <a:cs typeface="Source Sans Pro"/>
              <a:sym typeface="Source Sans Pro"/>
            </a:endParaRPr>
          </a:p>
          <a:p>
            <a:pPr indent="-330200" lvl="0" marL="457200" rtl="0" algn="l">
              <a:lnSpc>
                <a:spcPct val="100000"/>
              </a:lnSpc>
              <a:spcBef>
                <a:spcPts val="500"/>
              </a:spcBef>
              <a:spcAft>
                <a:spcPts val="0"/>
              </a:spcAft>
              <a:buClr>
                <a:schemeClr val="dk2"/>
              </a:buClr>
              <a:buSzPts val="1600"/>
              <a:buFont typeface="Source Sans Pro"/>
              <a:buChar char="●"/>
            </a:pPr>
            <a:r>
              <a:rPr lang="en" sz="1600">
                <a:solidFill>
                  <a:schemeClr val="dk2"/>
                </a:solidFill>
                <a:latin typeface="Source Sans Pro"/>
                <a:ea typeface="Source Sans Pro"/>
                <a:cs typeface="Source Sans Pro"/>
                <a:sym typeface="Source Sans Pro"/>
              </a:rPr>
              <a:t>Conducting </a:t>
            </a:r>
            <a:r>
              <a:rPr b="1" lang="en" sz="1600">
                <a:solidFill>
                  <a:srgbClr val="176DA2"/>
                </a:solidFill>
                <a:latin typeface="Source Sans Pro"/>
                <a:ea typeface="Source Sans Pro"/>
                <a:cs typeface="Source Sans Pro"/>
                <a:sym typeface="Source Sans Pro"/>
              </a:rPr>
              <a:t>joint meetings</a:t>
            </a:r>
            <a:r>
              <a:rPr lang="en" sz="1600">
                <a:solidFill>
                  <a:schemeClr val="dk2"/>
                </a:solidFill>
                <a:latin typeface="Source Sans Pro"/>
                <a:ea typeface="Source Sans Pro"/>
                <a:cs typeface="Source Sans Pro"/>
                <a:sym typeface="Source Sans Pro"/>
              </a:rPr>
              <a:t> with GBEN committees </a:t>
            </a:r>
            <a:endParaRPr sz="1600">
              <a:solidFill>
                <a:schemeClr val="dk2"/>
              </a:solidFill>
              <a:latin typeface="Source Sans Pro"/>
              <a:ea typeface="Source Sans Pro"/>
              <a:cs typeface="Source Sans Pro"/>
              <a:sym typeface="Source Sans Pro"/>
            </a:endParaRPr>
          </a:p>
          <a:p>
            <a:pPr indent="-330200" lvl="0" marL="457200" rtl="0" algn="l">
              <a:lnSpc>
                <a:spcPct val="100000"/>
              </a:lnSpc>
              <a:spcBef>
                <a:spcPts val="500"/>
              </a:spcBef>
              <a:spcAft>
                <a:spcPts val="0"/>
              </a:spcAft>
              <a:buClr>
                <a:schemeClr val="dk2"/>
              </a:buClr>
              <a:buSzPts val="1600"/>
              <a:buFont typeface="Source Sans Pro"/>
              <a:buChar char="●"/>
            </a:pPr>
            <a:r>
              <a:rPr lang="en" sz="1600">
                <a:solidFill>
                  <a:schemeClr val="dk2"/>
                </a:solidFill>
                <a:latin typeface="Source Sans Pro"/>
                <a:ea typeface="Source Sans Pro"/>
                <a:cs typeface="Source Sans Pro"/>
                <a:sym typeface="Source Sans Pro"/>
              </a:rPr>
              <a:t>Continuing </a:t>
            </a:r>
            <a:r>
              <a:rPr b="1" lang="en" sz="1600">
                <a:solidFill>
                  <a:srgbClr val="116588"/>
                </a:solidFill>
                <a:latin typeface="Source Sans Pro"/>
                <a:ea typeface="Source Sans Pro"/>
                <a:cs typeface="Source Sans Pro"/>
                <a:sym typeface="Source Sans Pro"/>
              </a:rPr>
              <a:t>Equitable Evaluation Discussion Group</a:t>
            </a:r>
            <a:r>
              <a:rPr lang="en" sz="1600">
                <a:solidFill>
                  <a:schemeClr val="dk2"/>
                </a:solidFill>
                <a:latin typeface="Source Sans Pro"/>
                <a:ea typeface="Source Sans Pro"/>
                <a:cs typeface="Source Sans Pro"/>
                <a:sym typeface="Source Sans Pro"/>
              </a:rPr>
              <a:t> (open to GBEN members)</a:t>
            </a:r>
            <a:endParaRPr sz="1600">
              <a:solidFill>
                <a:schemeClr val="dk2"/>
              </a:solidFill>
              <a:latin typeface="Source Sans Pro"/>
              <a:ea typeface="Source Sans Pro"/>
              <a:cs typeface="Source Sans Pro"/>
              <a:sym typeface="Source Sans Pro"/>
            </a:endParaRPr>
          </a:p>
          <a:p>
            <a:pPr indent="-330200" lvl="0" marL="457200" rtl="0" algn="l">
              <a:lnSpc>
                <a:spcPct val="100000"/>
              </a:lnSpc>
              <a:spcBef>
                <a:spcPts val="500"/>
              </a:spcBef>
              <a:spcAft>
                <a:spcPts val="0"/>
              </a:spcAft>
              <a:buClr>
                <a:schemeClr val="dk2"/>
              </a:buClr>
              <a:buSzPts val="1600"/>
              <a:buFont typeface="Source Sans Pro"/>
              <a:buChar char="●"/>
            </a:pPr>
            <a:r>
              <a:rPr lang="en" sz="1600">
                <a:solidFill>
                  <a:schemeClr val="dk2"/>
                </a:solidFill>
                <a:latin typeface="Source Sans Pro"/>
                <a:ea typeface="Source Sans Pro"/>
                <a:cs typeface="Source Sans Pro"/>
                <a:sym typeface="Source Sans Pro"/>
              </a:rPr>
              <a:t>Supporting GBEN members with DEI questions and concerns</a:t>
            </a:r>
            <a:endParaRPr sz="1600">
              <a:solidFill>
                <a:schemeClr val="dk2"/>
              </a:solidFill>
              <a:latin typeface="Source Sans Pro"/>
              <a:ea typeface="Source Sans Pro"/>
              <a:cs typeface="Source Sans Pro"/>
              <a:sym typeface="Source Sans Pro"/>
            </a:endParaRPr>
          </a:p>
          <a:p>
            <a:pPr indent="0" lvl="0" marL="0" rtl="0" algn="l">
              <a:lnSpc>
                <a:spcPct val="100000"/>
              </a:lnSpc>
              <a:spcBef>
                <a:spcPts val="500"/>
              </a:spcBef>
              <a:spcAft>
                <a:spcPts val="0"/>
              </a:spcAft>
              <a:buNone/>
            </a:pPr>
            <a:r>
              <a:t/>
            </a:r>
            <a:endParaRPr sz="1600">
              <a:solidFill>
                <a:schemeClr val="dk2"/>
              </a:solidFill>
              <a:latin typeface="Source Sans Pro"/>
              <a:ea typeface="Source Sans Pro"/>
              <a:cs typeface="Source Sans Pro"/>
              <a:sym typeface="Source Sans Pro"/>
            </a:endParaRPr>
          </a:p>
          <a:p>
            <a:pPr indent="0" lvl="0" marL="0" rtl="0" algn="l">
              <a:lnSpc>
                <a:spcPct val="100000"/>
              </a:lnSpc>
              <a:spcBef>
                <a:spcPts val="500"/>
              </a:spcBef>
              <a:spcAft>
                <a:spcPts val="0"/>
              </a:spcAft>
              <a:buNone/>
            </a:pPr>
            <a:r>
              <a:t/>
            </a:r>
            <a:endParaRPr sz="1629">
              <a:solidFill>
                <a:schemeClr val="dk2"/>
              </a:solidFill>
              <a:latin typeface="Arial"/>
              <a:ea typeface="Arial"/>
              <a:cs typeface="Arial"/>
              <a:sym typeface="Arial"/>
            </a:endParaRPr>
          </a:p>
          <a:p>
            <a:pPr indent="0" lvl="0" marL="0" rtl="0" algn="l">
              <a:lnSpc>
                <a:spcPct val="95000"/>
              </a:lnSpc>
              <a:spcBef>
                <a:spcPts val="500"/>
              </a:spcBef>
              <a:spcAft>
                <a:spcPts val="1200"/>
              </a:spcAft>
              <a:buSzPts val="935"/>
              <a:buNone/>
            </a:pPr>
            <a:r>
              <a:t/>
            </a:r>
            <a:endParaRPr sz="1530"/>
          </a:p>
        </p:txBody>
      </p:sp>
      <p:sp>
        <p:nvSpPr>
          <p:cNvPr id="182" name="Google Shape;182;p21"/>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B8DE"/>
                </a:solidFill>
                <a:latin typeface="Source Sans Pro"/>
                <a:ea typeface="Source Sans Pro"/>
                <a:cs typeface="Source Sans Pro"/>
                <a:sym typeface="Source Sans Pro"/>
              </a:rPr>
              <a:t>4 </a:t>
            </a:r>
            <a:r>
              <a:rPr lang="en">
                <a:latin typeface="Source Sans Pro"/>
                <a:ea typeface="Source Sans Pro"/>
                <a:cs typeface="Source Sans Pro"/>
                <a:sym typeface="Source Sans Pro"/>
              </a:rPr>
              <a:t>Embed DEI principles in fabric of the organization</a:t>
            </a:r>
            <a:endParaRPr>
              <a:latin typeface="Source Sans Pro"/>
              <a:ea typeface="Source Sans Pro"/>
              <a:cs typeface="Source Sans Pro"/>
              <a:sym typeface="Source Sans Pro"/>
            </a:endParaRPr>
          </a:p>
        </p:txBody>
      </p:sp>
      <p:pic>
        <p:nvPicPr>
          <p:cNvPr id="183" name="Google Shape;183;p21"/>
          <p:cNvPicPr preferRelativeResize="0"/>
          <p:nvPr/>
        </p:nvPicPr>
        <p:blipFill>
          <a:blip r:embed="rId3">
            <a:alphaModFix/>
          </a:blip>
          <a:stretch>
            <a:fillRect/>
          </a:stretch>
        </p:blipFill>
        <p:spPr>
          <a:xfrm>
            <a:off x="290150" y="1660772"/>
            <a:ext cx="1971200" cy="1971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Source Sans Pro"/>
                <a:ea typeface="Source Sans Pro"/>
                <a:cs typeface="Source Sans Pro"/>
                <a:sym typeface="Source Sans Pro"/>
              </a:rPr>
              <a:t>2023 income and expenses</a:t>
            </a:r>
            <a:endParaRPr>
              <a:latin typeface="Source Sans Pro"/>
              <a:ea typeface="Source Sans Pro"/>
              <a:cs typeface="Source Sans Pro"/>
              <a:sym typeface="Source Sans Pro"/>
            </a:endParaRPr>
          </a:p>
        </p:txBody>
      </p:sp>
      <p:sp>
        <p:nvSpPr>
          <p:cNvPr id="189" name="Google Shape;189;p22"/>
          <p:cNvSpPr txBox="1"/>
          <p:nvPr/>
        </p:nvSpPr>
        <p:spPr>
          <a:xfrm>
            <a:off x="719550" y="1155100"/>
            <a:ext cx="3737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600">
                <a:solidFill>
                  <a:srgbClr val="666666"/>
                </a:solidFill>
                <a:latin typeface="Roboto"/>
                <a:ea typeface="Roboto"/>
                <a:cs typeface="Roboto"/>
                <a:sym typeface="Roboto"/>
              </a:rPr>
              <a:t>Income $3,485</a:t>
            </a:r>
            <a:endParaRPr b="1" sz="1600">
              <a:solidFill>
                <a:srgbClr val="666666"/>
              </a:solidFill>
              <a:latin typeface="Roboto"/>
              <a:ea typeface="Roboto"/>
              <a:cs typeface="Roboto"/>
              <a:sym typeface="Roboto"/>
            </a:endParaRPr>
          </a:p>
        </p:txBody>
      </p:sp>
      <p:sp>
        <p:nvSpPr>
          <p:cNvPr id="190" name="Google Shape;190;p22"/>
          <p:cNvSpPr txBox="1"/>
          <p:nvPr/>
        </p:nvSpPr>
        <p:spPr>
          <a:xfrm>
            <a:off x="4785050" y="1155100"/>
            <a:ext cx="34392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600">
                <a:solidFill>
                  <a:srgbClr val="666666"/>
                </a:solidFill>
                <a:latin typeface="Roboto"/>
                <a:ea typeface="Roboto"/>
                <a:cs typeface="Roboto"/>
                <a:sym typeface="Roboto"/>
              </a:rPr>
              <a:t>Expense</a:t>
            </a:r>
            <a:r>
              <a:rPr b="1" lang="en" sz="1600">
                <a:solidFill>
                  <a:srgbClr val="666666"/>
                </a:solidFill>
                <a:latin typeface="Roboto"/>
                <a:ea typeface="Roboto"/>
                <a:cs typeface="Roboto"/>
                <a:sym typeface="Roboto"/>
              </a:rPr>
              <a:t> breakdown</a:t>
            </a:r>
            <a:endParaRPr b="1" sz="1600">
              <a:solidFill>
                <a:srgbClr val="666666"/>
              </a:solidFill>
              <a:latin typeface="Roboto"/>
              <a:ea typeface="Roboto"/>
              <a:cs typeface="Roboto"/>
              <a:sym typeface="Roboto"/>
            </a:endParaRPr>
          </a:p>
        </p:txBody>
      </p:sp>
      <p:pic>
        <p:nvPicPr>
          <p:cNvPr id="191" name="Google Shape;191;p22" title="Chart"/>
          <p:cNvPicPr preferRelativeResize="0"/>
          <p:nvPr/>
        </p:nvPicPr>
        <p:blipFill>
          <a:blip r:embed="rId3">
            <a:alphaModFix/>
          </a:blip>
          <a:stretch>
            <a:fillRect/>
          </a:stretch>
        </p:blipFill>
        <p:spPr>
          <a:xfrm>
            <a:off x="435975" y="1683500"/>
            <a:ext cx="3904025" cy="2412753"/>
          </a:xfrm>
          <a:prstGeom prst="rect">
            <a:avLst/>
          </a:prstGeom>
          <a:noFill/>
          <a:ln>
            <a:noFill/>
          </a:ln>
        </p:spPr>
      </p:pic>
      <p:pic>
        <p:nvPicPr>
          <p:cNvPr id="192" name="Google Shape;192;p22" title="Chart"/>
          <p:cNvPicPr preferRelativeResize="0"/>
          <p:nvPr/>
        </p:nvPicPr>
        <p:blipFill>
          <a:blip r:embed="rId4">
            <a:alphaModFix/>
          </a:blip>
          <a:stretch>
            <a:fillRect/>
          </a:stretch>
        </p:blipFill>
        <p:spPr>
          <a:xfrm>
            <a:off x="4470275" y="1740750"/>
            <a:ext cx="4068741" cy="2412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3"/>
          <p:cNvSpPr txBox="1"/>
          <p:nvPr>
            <p:ph idx="1" type="body"/>
          </p:nvPr>
        </p:nvSpPr>
        <p:spPr>
          <a:xfrm>
            <a:off x="337475" y="1122425"/>
            <a:ext cx="3777300" cy="33390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sz="2200">
                <a:solidFill>
                  <a:schemeClr val="dk2"/>
                </a:solidFill>
                <a:latin typeface="Source Sans Pro"/>
                <a:ea typeface="Source Sans Pro"/>
                <a:cs typeface="Source Sans Pro"/>
                <a:sym typeface="Source Sans Pro"/>
              </a:rPr>
              <a:t>Rose-Thorn-Bud reflection on Miro board.</a:t>
            </a:r>
            <a:endParaRPr sz="2200">
              <a:solidFill>
                <a:schemeClr val="dk2"/>
              </a:solidFill>
              <a:latin typeface="Source Sans Pro"/>
              <a:ea typeface="Source Sans Pro"/>
              <a:cs typeface="Source Sans Pro"/>
              <a:sym typeface="Source Sans Pro"/>
            </a:endParaRPr>
          </a:p>
          <a:p>
            <a:pPr indent="0" lvl="0" marL="0" rtl="0" algn="l">
              <a:spcBef>
                <a:spcPts val="1200"/>
              </a:spcBef>
              <a:spcAft>
                <a:spcPts val="1200"/>
              </a:spcAft>
              <a:buNone/>
            </a:pPr>
            <a:r>
              <a:rPr lang="en" sz="2200">
                <a:solidFill>
                  <a:schemeClr val="dk2"/>
                </a:solidFill>
                <a:latin typeface="Source Sans Pro"/>
                <a:ea typeface="Source Sans Pro"/>
                <a:cs typeface="Source Sans Pro"/>
                <a:sym typeface="Source Sans Pro"/>
              </a:rPr>
              <a:t>You’ll have ~25 minutes in your rooms to introduce yourself and discuss your professional rose-bud-thorn from 2023. Groups will </a:t>
            </a:r>
            <a:r>
              <a:rPr lang="en" sz="2200">
                <a:solidFill>
                  <a:schemeClr val="dk2"/>
                </a:solidFill>
                <a:latin typeface="Source Sans Pro"/>
                <a:ea typeface="Source Sans Pro"/>
                <a:cs typeface="Source Sans Pro"/>
                <a:sym typeface="Source Sans Pro"/>
              </a:rPr>
              <a:t>facilitate</a:t>
            </a:r>
            <a:r>
              <a:rPr lang="en" sz="2200">
                <a:solidFill>
                  <a:schemeClr val="dk2"/>
                </a:solidFill>
                <a:latin typeface="Source Sans Pro"/>
                <a:ea typeface="Source Sans Pro"/>
                <a:cs typeface="Source Sans Pro"/>
                <a:sym typeface="Source Sans Pro"/>
              </a:rPr>
              <a:t> themselves and will be asked to share out 1-2 takeaways.</a:t>
            </a:r>
            <a:endParaRPr sz="2200">
              <a:solidFill>
                <a:schemeClr val="dk2"/>
              </a:solidFill>
              <a:highlight>
                <a:srgbClr val="FFFF00"/>
              </a:highlight>
              <a:latin typeface="Source Sans Pro"/>
              <a:ea typeface="Source Sans Pro"/>
              <a:cs typeface="Source Sans Pro"/>
              <a:sym typeface="Source Sans Pro"/>
            </a:endParaRPr>
          </a:p>
        </p:txBody>
      </p:sp>
      <p:sp>
        <p:nvSpPr>
          <p:cNvPr id="198" name="Google Shape;198;p23"/>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Source Sans Pro"/>
                <a:ea typeface="Source Sans Pro"/>
                <a:cs typeface="Source Sans Pro"/>
                <a:sym typeface="Source Sans Pro"/>
              </a:rPr>
              <a:t>Break out rooms: Rose-Thorn-Bud</a:t>
            </a:r>
            <a:endParaRPr>
              <a:latin typeface="Source Sans Pro"/>
              <a:ea typeface="Source Sans Pro"/>
              <a:cs typeface="Source Sans Pro"/>
              <a:sym typeface="Source Sans Pro"/>
            </a:endParaRPr>
          </a:p>
        </p:txBody>
      </p:sp>
      <p:sp>
        <p:nvSpPr>
          <p:cNvPr id="199" name="Google Shape;199;p23"/>
          <p:cNvSpPr txBox="1"/>
          <p:nvPr>
            <p:ph idx="1" type="body"/>
          </p:nvPr>
        </p:nvSpPr>
        <p:spPr>
          <a:xfrm>
            <a:off x="4577250" y="1261125"/>
            <a:ext cx="3777300" cy="3339000"/>
          </a:xfrm>
          <a:prstGeom prst="rect">
            <a:avLst/>
          </a:prstGeom>
          <a:solidFill>
            <a:srgbClr val="7CA513"/>
          </a:solidFill>
        </p:spPr>
        <p:txBody>
          <a:bodyPr anchorCtr="0" anchor="t" bIns="91425" lIns="91425" spcFirstLastPara="1" rIns="91425" wrap="square" tIns="91425">
            <a:normAutofit fontScale="77500"/>
          </a:bodyPr>
          <a:lstStyle/>
          <a:p>
            <a:pPr indent="0" lvl="0" marL="0" rtl="0" algn="ctr">
              <a:spcBef>
                <a:spcPts val="0"/>
              </a:spcBef>
              <a:spcAft>
                <a:spcPts val="0"/>
              </a:spcAft>
              <a:buNone/>
            </a:pPr>
            <a:r>
              <a:rPr b="1" lang="en" sz="2200" u="sng">
                <a:solidFill>
                  <a:srgbClr val="002737"/>
                </a:solidFill>
                <a:latin typeface="Source Sans Pro"/>
                <a:ea typeface="Source Sans Pro"/>
                <a:cs typeface="Source Sans Pro"/>
                <a:sym typeface="Source Sans Pro"/>
              </a:rPr>
              <a:t>Thinking back on your work in 2023…</a:t>
            </a:r>
            <a:endParaRPr b="1" sz="2200">
              <a:solidFill>
                <a:srgbClr val="002737"/>
              </a:solidFill>
              <a:latin typeface="Source Sans Pro"/>
              <a:ea typeface="Source Sans Pro"/>
              <a:cs typeface="Source Sans Pro"/>
              <a:sym typeface="Source Sans Pro"/>
            </a:endParaRPr>
          </a:p>
          <a:p>
            <a:pPr indent="0" lvl="0" marL="0" rtl="0" algn="l">
              <a:spcBef>
                <a:spcPts val="1200"/>
              </a:spcBef>
              <a:spcAft>
                <a:spcPts val="0"/>
              </a:spcAft>
              <a:buNone/>
            </a:pPr>
            <a:r>
              <a:rPr b="1" lang="en" sz="2200">
                <a:solidFill>
                  <a:srgbClr val="002737"/>
                </a:solidFill>
                <a:latin typeface="Source Sans Pro"/>
                <a:ea typeface="Source Sans Pro"/>
                <a:cs typeface="Source Sans Pro"/>
                <a:sym typeface="Source Sans Pro"/>
              </a:rPr>
              <a:t>Rose: </a:t>
            </a:r>
            <a:r>
              <a:rPr lang="en" sz="2200">
                <a:solidFill>
                  <a:srgbClr val="002737"/>
                </a:solidFill>
                <a:latin typeface="Source Sans Pro"/>
                <a:ea typeface="Source Sans Pro"/>
                <a:cs typeface="Source Sans Pro"/>
                <a:sym typeface="Source Sans Pro"/>
              </a:rPr>
              <a:t>Share a highlight, success, or something positive that happened.</a:t>
            </a:r>
            <a:endParaRPr sz="2200">
              <a:solidFill>
                <a:srgbClr val="002737"/>
              </a:solidFill>
              <a:latin typeface="Source Sans Pro"/>
              <a:ea typeface="Source Sans Pro"/>
              <a:cs typeface="Source Sans Pro"/>
              <a:sym typeface="Source Sans Pro"/>
            </a:endParaRPr>
          </a:p>
          <a:p>
            <a:pPr indent="0" lvl="0" marL="0" rtl="0" algn="l">
              <a:spcBef>
                <a:spcPts val="1200"/>
              </a:spcBef>
              <a:spcAft>
                <a:spcPts val="0"/>
              </a:spcAft>
              <a:buNone/>
            </a:pPr>
            <a:r>
              <a:rPr b="1" lang="en" sz="2200">
                <a:solidFill>
                  <a:srgbClr val="002737"/>
                </a:solidFill>
                <a:latin typeface="Source Sans Pro"/>
                <a:ea typeface="Source Sans Pro"/>
                <a:cs typeface="Source Sans Pro"/>
                <a:sym typeface="Source Sans Pro"/>
              </a:rPr>
              <a:t>Thorn: </a:t>
            </a:r>
            <a:r>
              <a:rPr lang="en" sz="2200">
                <a:solidFill>
                  <a:srgbClr val="002737"/>
                </a:solidFill>
                <a:latin typeface="Source Sans Pro"/>
                <a:ea typeface="Source Sans Pro"/>
                <a:cs typeface="Source Sans Pro"/>
                <a:sym typeface="Source Sans Pro"/>
              </a:rPr>
              <a:t>What has been challenging/difficult? What made it hard to be successful?</a:t>
            </a:r>
            <a:endParaRPr sz="2200">
              <a:solidFill>
                <a:srgbClr val="002737"/>
              </a:solidFill>
              <a:latin typeface="Source Sans Pro"/>
              <a:ea typeface="Source Sans Pro"/>
              <a:cs typeface="Source Sans Pro"/>
              <a:sym typeface="Source Sans Pro"/>
            </a:endParaRPr>
          </a:p>
          <a:p>
            <a:pPr indent="0" lvl="0" marL="0" rtl="0" algn="l">
              <a:spcBef>
                <a:spcPts val="1200"/>
              </a:spcBef>
              <a:spcAft>
                <a:spcPts val="1200"/>
              </a:spcAft>
              <a:buNone/>
            </a:pPr>
            <a:r>
              <a:rPr b="1" lang="en" sz="2200">
                <a:solidFill>
                  <a:srgbClr val="002737"/>
                </a:solidFill>
                <a:latin typeface="Source Sans Pro"/>
                <a:ea typeface="Source Sans Pro"/>
                <a:cs typeface="Source Sans Pro"/>
                <a:sym typeface="Source Sans Pro"/>
              </a:rPr>
              <a:t>Bud: </a:t>
            </a:r>
            <a:r>
              <a:rPr lang="en" sz="2200">
                <a:solidFill>
                  <a:srgbClr val="002737"/>
                </a:solidFill>
                <a:latin typeface="Source Sans Pro"/>
                <a:ea typeface="Source Sans Pro"/>
                <a:cs typeface="Source Sans Pro"/>
                <a:sym typeface="Source Sans Pro"/>
              </a:rPr>
              <a:t>What most excites you about your work in 2024? What needs growth and nurturing?</a:t>
            </a:r>
            <a:endParaRPr sz="2200">
              <a:solidFill>
                <a:srgbClr val="002737"/>
              </a:solidFill>
              <a:latin typeface="Source Sans Pro"/>
              <a:ea typeface="Source Sans Pro"/>
              <a:cs typeface="Source Sans Pro"/>
              <a:sym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Source Sans Pro"/>
                <a:ea typeface="Source Sans Pro"/>
                <a:cs typeface="Source Sans Pro"/>
                <a:sym typeface="Source Sans Pro"/>
              </a:rPr>
              <a:t>Email us at: </a:t>
            </a:r>
            <a:r>
              <a:rPr lang="en" u="sng">
                <a:solidFill>
                  <a:schemeClr val="hlink"/>
                </a:solidFill>
                <a:latin typeface="Source Sans Pro"/>
                <a:ea typeface="Source Sans Pro"/>
                <a:cs typeface="Source Sans Pro"/>
                <a:sym typeface="Source Sans Pro"/>
                <a:hlinkClick r:id="rId3"/>
              </a:rPr>
              <a:t>gben@greaterbostoneval</a:t>
            </a:r>
            <a:r>
              <a:rPr lang="en" u="sng">
                <a:solidFill>
                  <a:schemeClr val="hlink"/>
                </a:solidFill>
                <a:latin typeface="Source Sans Pro"/>
                <a:ea typeface="Source Sans Pro"/>
                <a:cs typeface="Source Sans Pro"/>
                <a:sym typeface="Source Sans Pro"/>
                <a:hlinkClick r:id="rId4"/>
              </a:rPr>
              <a:t>.org</a:t>
            </a:r>
            <a:r>
              <a:rPr lang="en">
                <a:latin typeface="Source Sans Pro"/>
                <a:ea typeface="Source Sans Pro"/>
                <a:cs typeface="Source Sans Pro"/>
                <a:sym typeface="Source Sans Pro"/>
              </a:rPr>
              <a:t> o</a:t>
            </a:r>
            <a:r>
              <a:rPr lang="en">
                <a:latin typeface="Source Sans Pro"/>
                <a:ea typeface="Source Sans Pro"/>
                <a:cs typeface="Source Sans Pro"/>
                <a:sym typeface="Source Sans Pro"/>
              </a:rPr>
              <a:t>r contact committee chairs directly </a:t>
            </a:r>
            <a:endParaRPr>
              <a:latin typeface="Source Sans Pro"/>
              <a:ea typeface="Source Sans Pro"/>
              <a:cs typeface="Source Sans Pro"/>
              <a:sym typeface="Source Sans Pro"/>
            </a:endParaRPr>
          </a:p>
          <a:p>
            <a:pPr indent="0" lvl="0" marL="0" rtl="0" algn="l">
              <a:spcBef>
                <a:spcPts val="1200"/>
              </a:spcBef>
              <a:spcAft>
                <a:spcPts val="0"/>
              </a:spcAft>
              <a:buNone/>
            </a:pPr>
            <a:r>
              <a:rPr b="1" lang="en">
                <a:latin typeface="Source Sans Pro"/>
                <a:ea typeface="Source Sans Pro"/>
                <a:cs typeface="Source Sans Pro"/>
                <a:sym typeface="Source Sans Pro"/>
              </a:rPr>
              <a:t>Governance: 			</a:t>
            </a:r>
            <a:r>
              <a:rPr lang="en">
                <a:latin typeface="Source Sans Pro"/>
                <a:ea typeface="Source Sans Pro"/>
                <a:cs typeface="Source Sans Pro"/>
                <a:sym typeface="Source Sans Pro"/>
              </a:rPr>
              <a:t>Min Ma &amp; Patrick Kinner</a:t>
            </a:r>
            <a:br>
              <a:rPr lang="en">
                <a:latin typeface="Source Sans Pro"/>
                <a:ea typeface="Source Sans Pro"/>
                <a:cs typeface="Source Sans Pro"/>
                <a:sym typeface="Source Sans Pro"/>
              </a:rPr>
            </a:br>
            <a:r>
              <a:rPr b="1" lang="en">
                <a:latin typeface="Source Sans Pro"/>
                <a:ea typeface="Source Sans Pro"/>
                <a:cs typeface="Source Sans Pro"/>
                <a:sym typeface="Source Sans Pro"/>
              </a:rPr>
              <a:t>DEI Committee:</a:t>
            </a:r>
            <a:r>
              <a:rPr lang="en">
                <a:latin typeface="Source Sans Pro"/>
                <a:ea typeface="Source Sans Pro"/>
                <a:cs typeface="Source Sans Pro"/>
                <a:sym typeface="Source Sans Pro"/>
              </a:rPr>
              <a:t> 		Danelle Marable (interim co-chair); Sarah Faude </a:t>
            </a:r>
            <a:br>
              <a:rPr lang="en">
                <a:latin typeface="Source Sans Pro"/>
                <a:ea typeface="Source Sans Pro"/>
                <a:cs typeface="Source Sans Pro"/>
                <a:sym typeface="Source Sans Pro"/>
              </a:rPr>
            </a:br>
            <a:r>
              <a:rPr b="1" lang="en">
                <a:latin typeface="Source Sans Pro"/>
                <a:ea typeface="Source Sans Pro"/>
                <a:cs typeface="Source Sans Pro"/>
                <a:sym typeface="Source Sans Pro"/>
              </a:rPr>
              <a:t>Membership:</a:t>
            </a:r>
            <a:r>
              <a:rPr lang="en">
                <a:latin typeface="Source Sans Pro"/>
                <a:ea typeface="Source Sans Pro"/>
                <a:cs typeface="Source Sans Pro"/>
                <a:sym typeface="Source Sans Pro"/>
              </a:rPr>
              <a:t> 			Chantal Hoff, Daniel Parmer, </a:t>
            </a:r>
            <a:r>
              <a:rPr lang="en">
                <a:latin typeface="Source Sans Pro"/>
                <a:ea typeface="Source Sans Pro"/>
                <a:cs typeface="Source Sans Pro"/>
                <a:sym typeface="Source Sans Pro"/>
              </a:rPr>
              <a:t>Trish Dao-Tran</a:t>
            </a:r>
            <a:br>
              <a:rPr lang="en">
                <a:latin typeface="Source Sans Pro"/>
                <a:ea typeface="Source Sans Pro"/>
                <a:cs typeface="Source Sans Pro"/>
                <a:sym typeface="Source Sans Pro"/>
              </a:rPr>
            </a:br>
            <a:r>
              <a:rPr b="1" lang="en">
                <a:latin typeface="Source Sans Pro"/>
                <a:ea typeface="Source Sans Pro"/>
                <a:cs typeface="Source Sans Pro"/>
                <a:sym typeface="Source Sans Pro"/>
              </a:rPr>
              <a:t>Programming:</a:t>
            </a:r>
            <a:r>
              <a:rPr lang="en">
                <a:latin typeface="Source Sans Pro"/>
                <a:ea typeface="Source Sans Pro"/>
                <a:cs typeface="Source Sans Pro"/>
                <a:sym typeface="Source Sans Pro"/>
              </a:rPr>
              <a:t> 		Dana Benjamin-Allen &amp; Kelly Washburn</a:t>
            </a:r>
            <a:endParaRPr>
              <a:latin typeface="Source Sans Pro"/>
              <a:ea typeface="Source Sans Pro"/>
              <a:cs typeface="Source Sans Pro"/>
              <a:sym typeface="Source Sans Pro"/>
            </a:endParaRPr>
          </a:p>
          <a:p>
            <a:pPr indent="0" lvl="0" marL="0" rtl="0" algn="l">
              <a:spcBef>
                <a:spcPts val="1200"/>
              </a:spcBef>
              <a:spcAft>
                <a:spcPts val="0"/>
              </a:spcAft>
              <a:buNone/>
            </a:pPr>
            <a:r>
              <a:rPr b="1" lang="en">
                <a:latin typeface="Source Sans Pro"/>
                <a:ea typeface="Source Sans Pro"/>
                <a:cs typeface="Source Sans Pro"/>
                <a:sym typeface="Source Sans Pro"/>
              </a:rPr>
              <a:t>Current openings:</a:t>
            </a:r>
            <a:endParaRPr b="1">
              <a:latin typeface="Source Sans Pro"/>
              <a:ea typeface="Source Sans Pro"/>
              <a:cs typeface="Source Sans Pro"/>
              <a:sym typeface="Source Sans Pro"/>
            </a:endParaRPr>
          </a:p>
          <a:p>
            <a:pPr indent="-342900" lvl="0" marL="457200" rtl="0" algn="l">
              <a:spcBef>
                <a:spcPts val="1200"/>
              </a:spcBef>
              <a:spcAft>
                <a:spcPts val="0"/>
              </a:spcAft>
              <a:buSzPts val="1800"/>
              <a:buFont typeface="Source Sans Pro"/>
              <a:buChar char="●"/>
            </a:pPr>
            <a:r>
              <a:rPr lang="en">
                <a:latin typeface="Source Sans Pro"/>
                <a:ea typeface="Source Sans Pro"/>
                <a:cs typeface="Source Sans Pro"/>
                <a:sym typeface="Source Sans Pro"/>
              </a:rPr>
              <a:t>DEI co-chair</a:t>
            </a:r>
            <a:endParaRPr>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a:latin typeface="Source Sans Pro"/>
                <a:ea typeface="Source Sans Pro"/>
                <a:cs typeface="Source Sans Pro"/>
                <a:sym typeface="Source Sans Pro"/>
              </a:rPr>
              <a:t>Committee members (esp Programming)	</a:t>
            </a:r>
            <a:r>
              <a:rPr b="1" lang="en">
                <a:latin typeface="Source Sans Pro"/>
                <a:ea typeface="Source Sans Pro"/>
                <a:cs typeface="Source Sans Pro"/>
                <a:sym typeface="Source Sans Pro"/>
              </a:rPr>
              <a:t>	</a:t>
            </a:r>
            <a:endParaRPr>
              <a:latin typeface="Source Sans Pro"/>
              <a:ea typeface="Source Sans Pro"/>
              <a:cs typeface="Source Sans Pro"/>
              <a:sym typeface="Source Sans Pro"/>
            </a:endParaRPr>
          </a:p>
        </p:txBody>
      </p:sp>
      <p:sp>
        <p:nvSpPr>
          <p:cNvPr id="205" name="Google Shape;205;p24"/>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Source Sans Pro"/>
                <a:ea typeface="Source Sans Pro"/>
                <a:cs typeface="Source Sans Pro"/>
                <a:sym typeface="Source Sans Pro"/>
              </a:rPr>
              <a:t>Get involved! </a:t>
            </a:r>
            <a:r>
              <a:rPr b="1" lang="en">
                <a:latin typeface="Source Sans Pro"/>
                <a:ea typeface="Source Sans Pro"/>
                <a:cs typeface="Source Sans Pro"/>
                <a:sym typeface="Source Sans Pro"/>
              </a:rPr>
              <a:t>or </a:t>
            </a:r>
            <a:r>
              <a:rPr b="1" lang="en">
                <a:latin typeface="Source Sans Pro"/>
                <a:ea typeface="Source Sans Pro"/>
                <a:cs typeface="Source Sans Pro"/>
                <a:sym typeface="Source Sans Pro"/>
              </a:rPr>
              <a:t>Share an ask</a:t>
            </a:r>
            <a:endParaRPr b="1">
              <a:latin typeface="Source Sans Pro"/>
              <a:ea typeface="Source Sans Pro"/>
              <a:cs typeface="Source Sans Pro"/>
              <a:sym typeface="Source Sans Pr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pic>
        <p:nvPicPr>
          <p:cNvPr id="210" name="Google Shape;210;p25"/>
          <p:cNvPicPr preferRelativeResize="0"/>
          <p:nvPr/>
        </p:nvPicPr>
        <p:blipFill>
          <a:blip r:embed="rId3">
            <a:alphaModFix/>
          </a:blip>
          <a:stretch>
            <a:fillRect/>
          </a:stretch>
        </p:blipFill>
        <p:spPr>
          <a:xfrm>
            <a:off x="5426235" y="317438"/>
            <a:ext cx="833068" cy="833074"/>
          </a:xfrm>
          <a:prstGeom prst="rect">
            <a:avLst/>
          </a:prstGeom>
          <a:noFill/>
          <a:ln>
            <a:noFill/>
          </a:ln>
        </p:spPr>
      </p:pic>
      <p:sp>
        <p:nvSpPr>
          <p:cNvPr id="211" name="Google Shape;211;p25"/>
          <p:cNvSpPr txBox="1"/>
          <p:nvPr>
            <p:ph idx="2" type="body"/>
          </p:nvPr>
        </p:nvSpPr>
        <p:spPr>
          <a:xfrm>
            <a:off x="6345975" y="519475"/>
            <a:ext cx="2396700" cy="429000"/>
          </a:xfrm>
          <a:prstGeom prst="rect">
            <a:avLst/>
          </a:prstGeom>
        </p:spPr>
        <p:txBody>
          <a:bodyPr anchorCtr="0" anchor="ctr" bIns="91425" lIns="91425" spcFirstLastPara="1" rIns="91425" wrap="square" tIns="91425">
            <a:noAutofit/>
          </a:bodyPr>
          <a:lstStyle/>
          <a:p>
            <a:pPr indent="0" lvl="0" marL="0" rtl="0" algn="l">
              <a:spcBef>
                <a:spcPts val="0"/>
              </a:spcBef>
              <a:spcAft>
                <a:spcPts val="1200"/>
              </a:spcAft>
              <a:buNone/>
            </a:pPr>
            <a:r>
              <a:rPr lang="en" sz="1300"/>
              <a:t>gben@greaterbostoneval.org</a:t>
            </a:r>
            <a:endParaRPr sz="1300"/>
          </a:p>
        </p:txBody>
      </p:sp>
      <p:pic>
        <p:nvPicPr>
          <p:cNvPr id="212" name="Google Shape;212;p25"/>
          <p:cNvPicPr preferRelativeResize="0"/>
          <p:nvPr/>
        </p:nvPicPr>
        <p:blipFill>
          <a:blip r:embed="rId4">
            <a:alphaModFix/>
          </a:blip>
          <a:stretch>
            <a:fillRect/>
          </a:stretch>
        </p:blipFill>
        <p:spPr>
          <a:xfrm>
            <a:off x="5367325" y="1434926"/>
            <a:ext cx="891979" cy="891984"/>
          </a:xfrm>
          <a:prstGeom prst="rect">
            <a:avLst/>
          </a:prstGeom>
          <a:noFill/>
          <a:ln>
            <a:noFill/>
          </a:ln>
        </p:spPr>
      </p:pic>
      <p:sp>
        <p:nvSpPr>
          <p:cNvPr id="213" name="Google Shape;213;p25"/>
          <p:cNvSpPr txBox="1"/>
          <p:nvPr>
            <p:ph idx="2" type="body"/>
          </p:nvPr>
        </p:nvSpPr>
        <p:spPr>
          <a:xfrm>
            <a:off x="6345975" y="1666409"/>
            <a:ext cx="2396700" cy="429000"/>
          </a:xfrm>
          <a:prstGeom prst="rect">
            <a:avLst/>
          </a:prstGeom>
        </p:spPr>
        <p:txBody>
          <a:bodyPr anchorCtr="0" anchor="ctr" bIns="91425" lIns="91425" spcFirstLastPara="1" rIns="91425" wrap="square" tIns="91425">
            <a:noAutofit/>
          </a:bodyPr>
          <a:lstStyle/>
          <a:p>
            <a:pPr indent="0" lvl="0" marL="0" marR="0" rtl="0" algn="l">
              <a:lnSpc>
                <a:spcPct val="115000"/>
              </a:lnSpc>
              <a:spcBef>
                <a:spcPts val="0"/>
              </a:spcBef>
              <a:spcAft>
                <a:spcPts val="1200"/>
              </a:spcAft>
              <a:buNone/>
            </a:pPr>
            <a:r>
              <a:rPr lang="en" sz="1300"/>
              <a:t>http://greaterbostoneval.org</a:t>
            </a:r>
            <a:endParaRPr sz="1300"/>
          </a:p>
        </p:txBody>
      </p:sp>
      <p:pic>
        <p:nvPicPr>
          <p:cNvPr id="214" name="Google Shape;214;p25"/>
          <p:cNvPicPr preferRelativeResize="0"/>
          <p:nvPr/>
        </p:nvPicPr>
        <p:blipFill>
          <a:blip r:embed="rId5">
            <a:alphaModFix/>
          </a:blip>
          <a:stretch>
            <a:fillRect/>
          </a:stretch>
        </p:blipFill>
        <p:spPr>
          <a:xfrm>
            <a:off x="5426212" y="3906294"/>
            <a:ext cx="919761" cy="919769"/>
          </a:xfrm>
          <a:prstGeom prst="rect">
            <a:avLst/>
          </a:prstGeom>
          <a:noFill/>
          <a:ln>
            <a:noFill/>
          </a:ln>
        </p:spPr>
      </p:pic>
      <p:sp>
        <p:nvSpPr>
          <p:cNvPr id="215" name="Google Shape;215;p25"/>
          <p:cNvSpPr txBox="1"/>
          <p:nvPr>
            <p:ph idx="2" type="body"/>
          </p:nvPr>
        </p:nvSpPr>
        <p:spPr>
          <a:xfrm>
            <a:off x="6345975" y="2902092"/>
            <a:ext cx="2549400" cy="429000"/>
          </a:xfrm>
          <a:prstGeom prst="rect">
            <a:avLst/>
          </a:prstGeom>
        </p:spPr>
        <p:txBody>
          <a:bodyPr anchorCtr="0" anchor="ctr" bIns="91425" lIns="91425" spcFirstLastPara="1" rIns="91425" wrap="square" tIns="91425">
            <a:noAutofit/>
          </a:bodyPr>
          <a:lstStyle/>
          <a:p>
            <a:pPr indent="0" lvl="0" marL="0" rtl="0" algn="l">
              <a:spcBef>
                <a:spcPts val="0"/>
              </a:spcBef>
              <a:spcAft>
                <a:spcPts val="1200"/>
              </a:spcAft>
              <a:buNone/>
            </a:pPr>
            <a:r>
              <a:rPr lang="en" sz="1300"/>
              <a:t>@EvalBoston</a:t>
            </a:r>
            <a:endParaRPr sz="1300"/>
          </a:p>
        </p:txBody>
      </p:sp>
      <p:pic>
        <p:nvPicPr>
          <p:cNvPr id="216" name="Google Shape;216;p25"/>
          <p:cNvPicPr preferRelativeResize="0"/>
          <p:nvPr/>
        </p:nvPicPr>
        <p:blipFill>
          <a:blip r:embed="rId6">
            <a:alphaModFix/>
          </a:blip>
          <a:stretch>
            <a:fillRect/>
          </a:stretch>
        </p:blipFill>
        <p:spPr>
          <a:xfrm>
            <a:off x="5426223" y="2692360"/>
            <a:ext cx="848478" cy="848483"/>
          </a:xfrm>
          <a:prstGeom prst="rect">
            <a:avLst/>
          </a:prstGeom>
          <a:noFill/>
          <a:ln>
            <a:noFill/>
          </a:ln>
        </p:spPr>
      </p:pic>
      <p:sp>
        <p:nvSpPr>
          <p:cNvPr id="217" name="Google Shape;217;p25"/>
          <p:cNvSpPr txBox="1"/>
          <p:nvPr>
            <p:ph type="title"/>
          </p:nvPr>
        </p:nvSpPr>
        <p:spPr>
          <a:xfrm>
            <a:off x="422350" y="2010200"/>
            <a:ext cx="4045200" cy="891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latin typeface="Source Sans Pro"/>
                <a:ea typeface="Source Sans Pro"/>
                <a:cs typeface="Source Sans Pro"/>
                <a:sym typeface="Source Sans Pro"/>
              </a:rPr>
              <a:t>Thank You!!</a:t>
            </a:r>
            <a:endParaRPr b="1">
              <a:latin typeface="Source Sans Pro"/>
              <a:ea typeface="Source Sans Pro"/>
              <a:cs typeface="Source Sans Pro"/>
              <a:sym typeface="Source Sans Pro"/>
            </a:endParaRPr>
          </a:p>
        </p:txBody>
      </p:sp>
      <p:sp>
        <p:nvSpPr>
          <p:cNvPr id="218" name="Google Shape;218;p25"/>
          <p:cNvSpPr txBox="1"/>
          <p:nvPr>
            <p:ph idx="2" type="body"/>
          </p:nvPr>
        </p:nvSpPr>
        <p:spPr>
          <a:xfrm>
            <a:off x="6345975" y="4151675"/>
            <a:ext cx="2549400" cy="429000"/>
          </a:xfrm>
          <a:prstGeom prst="rect">
            <a:avLst/>
          </a:prstGeom>
        </p:spPr>
        <p:txBody>
          <a:bodyPr anchorCtr="0" anchor="ctr" bIns="91425" lIns="91425" spcFirstLastPara="1" rIns="91425" wrap="square" tIns="91425">
            <a:noAutofit/>
          </a:bodyPr>
          <a:lstStyle/>
          <a:p>
            <a:pPr indent="0" lvl="0" marL="0" rtl="0" algn="l">
              <a:spcBef>
                <a:spcPts val="0"/>
              </a:spcBef>
              <a:spcAft>
                <a:spcPts val="1200"/>
              </a:spcAft>
              <a:buNone/>
            </a:pPr>
            <a:r>
              <a:rPr lang="en" sz="1300">
                <a:uFill>
                  <a:noFill/>
                </a:uFill>
                <a:hlinkClick r:id="rId7"/>
              </a:rPr>
              <a:t>linkedin.com/groups/8177131/</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A close up of a sign&#10;&#10;Description automatically generated" id="98" name="Google Shape;98;p13"/>
          <p:cNvPicPr preferRelativeResize="0"/>
          <p:nvPr/>
        </p:nvPicPr>
        <p:blipFill rotWithShape="1">
          <a:blip r:embed="rId3">
            <a:alphaModFix/>
          </a:blip>
          <a:srcRect b="0" l="0" r="0" t="0"/>
          <a:stretch/>
        </p:blipFill>
        <p:spPr>
          <a:xfrm>
            <a:off x="-1" y="-1"/>
            <a:ext cx="9150767" cy="4009293"/>
          </a:xfrm>
          <a:prstGeom prst="rect">
            <a:avLst/>
          </a:prstGeom>
          <a:noFill/>
          <a:ln>
            <a:noFill/>
          </a:ln>
        </p:spPr>
      </p:pic>
      <p:sp>
        <p:nvSpPr>
          <p:cNvPr id="99" name="Google Shape;99;p1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
        <p:nvSpPr>
          <p:cNvPr id="100" name="Google Shape;100;p13"/>
          <p:cNvSpPr txBox="1"/>
          <p:nvPr/>
        </p:nvSpPr>
        <p:spPr>
          <a:xfrm>
            <a:off x="812625" y="4115150"/>
            <a:ext cx="7525500" cy="877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4500">
                <a:solidFill>
                  <a:srgbClr val="7BA810"/>
                </a:solidFill>
                <a:latin typeface="Source Sans Pro"/>
                <a:ea typeface="Source Sans Pro"/>
                <a:cs typeface="Source Sans Pro"/>
                <a:sym typeface="Source Sans Pro"/>
              </a:rPr>
              <a:t>2023 </a:t>
            </a:r>
            <a:r>
              <a:rPr lang="en" sz="4500">
                <a:solidFill>
                  <a:srgbClr val="000000"/>
                </a:solidFill>
                <a:latin typeface="Source Sans Pro"/>
                <a:ea typeface="Source Sans Pro"/>
                <a:cs typeface="Source Sans Pro"/>
                <a:sym typeface="Source Sans Pro"/>
              </a:rPr>
              <a:t>YEAR IN REVIEW</a:t>
            </a:r>
            <a:endParaRPr sz="100">
              <a:latin typeface="Source Sans Pro"/>
              <a:ea typeface="Source Sans Pro"/>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10:00	Gathering &amp; Welcome </a:t>
            </a:r>
            <a:endParaRPr/>
          </a:p>
          <a:p>
            <a:pPr indent="0" lvl="0" marL="0" rtl="0" algn="l">
              <a:spcBef>
                <a:spcPts val="1200"/>
              </a:spcBef>
              <a:spcAft>
                <a:spcPts val="0"/>
              </a:spcAft>
              <a:buNone/>
            </a:pPr>
            <a:r>
              <a:rPr lang="en"/>
              <a:t>10:05	Celebrating 2023 - GBEN Annual Report</a:t>
            </a:r>
            <a:endParaRPr/>
          </a:p>
          <a:p>
            <a:pPr indent="0" lvl="0" marL="0" rtl="0" algn="l">
              <a:spcBef>
                <a:spcPts val="1200"/>
              </a:spcBef>
              <a:spcAft>
                <a:spcPts val="0"/>
              </a:spcAft>
              <a:buNone/>
            </a:pPr>
            <a:r>
              <a:rPr lang="en"/>
              <a:t>10:20	Reflection in community - breakout</a:t>
            </a:r>
            <a:r>
              <a:rPr lang="en"/>
              <a:t> rooms </a:t>
            </a:r>
            <a:endParaRPr/>
          </a:p>
          <a:p>
            <a:pPr indent="0" lvl="0" marL="0" rtl="0" algn="l">
              <a:spcBef>
                <a:spcPts val="1200"/>
              </a:spcBef>
              <a:spcAft>
                <a:spcPts val="1200"/>
              </a:spcAft>
              <a:buNone/>
            </a:pPr>
            <a:r>
              <a:rPr lang="en"/>
              <a:t>10:55	Closing </a:t>
            </a:r>
            <a:endParaRPr/>
          </a:p>
        </p:txBody>
      </p:sp>
      <p:sp>
        <p:nvSpPr>
          <p:cNvPr id="106" name="Google Shape;106;p14"/>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Plan for today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latin typeface="Source Sans Pro"/>
                <a:ea typeface="Source Sans Pro"/>
                <a:cs typeface="Source Sans Pro"/>
                <a:sym typeface="Source Sans Pro"/>
              </a:rPr>
              <a:t>Our mission</a:t>
            </a:r>
            <a:r>
              <a:rPr lang="en">
                <a:latin typeface="Source Sans Pro"/>
                <a:ea typeface="Source Sans Pro"/>
                <a:cs typeface="Source Sans Pro"/>
                <a:sym typeface="Source Sans Pro"/>
              </a:rPr>
              <a:t> </a:t>
            </a:r>
            <a:r>
              <a:rPr b="1" lang="en">
                <a:latin typeface="Source Sans Pro"/>
                <a:ea typeface="Source Sans Pro"/>
                <a:cs typeface="Source Sans Pro"/>
                <a:sym typeface="Source Sans Pro"/>
              </a:rPr>
              <a:t>is </a:t>
            </a:r>
            <a:r>
              <a:rPr lang="en">
                <a:latin typeface="Source Sans Pro"/>
                <a:ea typeface="Source Sans Pro"/>
                <a:cs typeface="Source Sans Pro"/>
                <a:sym typeface="Source Sans Pro"/>
              </a:rPr>
              <a:t>to promote excellence, </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innovation and equity in evaluation </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among professional and aspiring evaluators, </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and those who align their work with the </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discipline of evaluation in Greater Boston.  </a:t>
            </a:r>
            <a:br>
              <a:rPr lang="en">
                <a:latin typeface="Source Sans Pro"/>
                <a:ea typeface="Source Sans Pro"/>
                <a:cs typeface="Source Sans Pro"/>
                <a:sym typeface="Source Sans Pro"/>
              </a:rPr>
            </a:br>
            <a:br>
              <a:rPr lang="en">
                <a:latin typeface="Source Sans Pro"/>
                <a:ea typeface="Source Sans Pro"/>
                <a:cs typeface="Source Sans Pro"/>
                <a:sym typeface="Source Sans Pro"/>
              </a:rPr>
            </a:br>
            <a:r>
              <a:rPr b="1" lang="en">
                <a:latin typeface="Source Sans Pro"/>
                <a:ea typeface="Source Sans Pro"/>
                <a:cs typeface="Source Sans Pro"/>
                <a:sym typeface="Source Sans Pro"/>
              </a:rPr>
              <a:t>We do this through </a:t>
            </a:r>
            <a:r>
              <a:rPr lang="en">
                <a:latin typeface="Source Sans Pro"/>
                <a:ea typeface="Source Sans Pro"/>
                <a:cs typeface="Source Sans Pro"/>
                <a:sym typeface="Source Sans Pro"/>
              </a:rPr>
              <a:t>professional development,</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resource-sharing, and networking</a:t>
            </a:r>
            <a:br>
              <a:rPr lang="en">
                <a:latin typeface="Source Sans Pro"/>
                <a:ea typeface="Source Sans Pro"/>
                <a:cs typeface="Source Sans Pro"/>
                <a:sym typeface="Source Sans Pro"/>
              </a:rPr>
            </a:br>
            <a:r>
              <a:rPr lang="en">
                <a:latin typeface="Source Sans Pro"/>
                <a:ea typeface="Source Sans Pro"/>
                <a:cs typeface="Source Sans Pro"/>
                <a:sym typeface="Source Sans Pro"/>
              </a:rPr>
              <a:t>around evaluation approaches and best practices.</a:t>
            </a:r>
            <a:endParaRPr>
              <a:latin typeface="Source Sans Pro"/>
              <a:ea typeface="Source Sans Pro"/>
              <a:cs typeface="Source Sans Pro"/>
              <a:sym typeface="Source Sans Pro"/>
            </a:endParaRPr>
          </a:p>
          <a:p>
            <a:pPr indent="0" lvl="0" marL="0" rtl="0" algn="l">
              <a:spcBef>
                <a:spcPts val="1200"/>
              </a:spcBef>
              <a:spcAft>
                <a:spcPts val="1200"/>
              </a:spcAft>
              <a:buNone/>
            </a:pPr>
            <a:r>
              <a:t/>
            </a:r>
            <a:endParaRPr>
              <a:latin typeface="Source Sans Pro"/>
              <a:ea typeface="Source Sans Pro"/>
              <a:cs typeface="Source Sans Pro"/>
              <a:sym typeface="Source Sans Pro"/>
            </a:endParaRPr>
          </a:p>
        </p:txBody>
      </p:sp>
      <p:sp>
        <p:nvSpPr>
          <p:cNvPr id="112" name="Google Shape;112;p15"/>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Source Sans Pro"/>
                <a:ea typeface="Source Sans Pro"/>
                <a:cs typeface="Source Sans Pro"/>
                <a:sym typeface="Source Sans Pro"/>
              </a:rPr>
              <a:t>GBEN’s mission</a:t>
            </a:r>
            <a:endParaRPr>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Source Sans Pro"/>
                <a:ea typeface="Source Sans Pro"/>
                <a:cs typeface="Source Sans Pro"/>
                <a:sym typeface="Source Sans Pro"/>
              </a:rPr>
              <a:t>Our strategic goal 2022-2025</a:t>
            </a:r>
            <a:endParaRPr>
              <a:latin typeface="Source Sans Pro"/>
              <a:ea typeface="Source Sans Pro"/>
              <a:cs typeface="Source Sans Pro"/>
              <a:sym typeface="Source Sans Pro"/>
            </a:endParaRPr>
          </a:p>
        </p:txBody>
      </p:sp>
      <p:grpSp>
        <p:nvGrpSpPr>
          <p:cNvPr id="118" name="Google Shape;118;p16"/>
          <p:cNvGrpSpPr/>
          <p:nvPr/>
        </p:nvGrpSpPr>
        <p:grpSpPr>
          <a:xfrm>
            <a:off x="362700" y="2072825"/>
            <a:ext cx="7261872" cy="2812985"/>
            <a:chOff x="658150" y="2072825"/>
            <a:chExt cx="7261872" cy="2812985"/>
          </a:xfrm>
        </p:grpSpPr>
        <p:sp>
          <p:nvSpPr>
            <p:cNvPr id="119" name="Google Shape;119;p16"/>
            <p:cNvSpPr/>
            <p:nvPr/>
          </p:nvSpPr>
          <p:spPr>
            <a:xfrm>
              <a:off x="658150" y="2072825"/>
              <a:ext cx="3568500" cy="1335900"/>
            </a:xfrm>
            <a:prstGeom prst="rect">
              <a:avLst/>
            </a:prstGeom>
            <a:solidFill>
              <a:srgbClr val="176D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lt1"/>
                  </a:solidFill>
                  <a:latin typeface="Source Sans Pro"/>
                  <a:ea typeface="Source Sans Pro"/>
                  <a:cs typeface="Source Sans Pro"/>
                  <a:sym typeface="Source Sans Pro"/>
                </a:rPr>
                <a:t>Subgoal 1</a:t>
              </a:r>
              <a:endParaRPr sz="1200">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rgbClr val="00B8DE"/>
                  </a:solidFill>
                  <a:latin typeface="Source Sans Pro"/>
                  <a:ea typeface="Source Sans Pro"/>
                  <a:cs typeface="Source Sans Pro"/>
                  <a:sym typeface="Source Sans Pro"/>
                </a:rPr>
                <a:t>Grow membership</a:t>
              </a:r>
              <a:r>
                <a:rPr b="1" lang="en">
                  <a:solidFill>
                    <a:schemeClr val="lt1"/>
                  </a:solidFill>
                  <a:latin typeface="Source Sans Pro"/>
                  <a:ea typeface="Source Sans Pro"/>
                  <a:cs typeface="Source Sans Pro"/>
                  <a:sym typeface="Source Sans Pro"/>
                </a:rPr>
                <a:t> in diversity and size</a:t>
              </a:r>
              <a:endParaRPr b="1">
                <a:solidFill>
                  <a:schemeClr val="lt1"/>
                </a:solidFill>
                <a:latin typeface="Source Sans Pro"/>
                <a:ea typeface="Source Sans Pro"/>
                <a:cs typeface="Source Sans Pro"/>
                <a:sym typeface="Source Sans Pro"/>
              </a:endParaRPr>
            </a:p>
          </p:txBody>
        </p:sp>
        <p:sp>
          <p:nvSpPr>
            <p:cNvPr id="120" name="Google Shape;120;p16"/>
            <p:cNvSpPr/>
            <p:nvPr/>
          </p:nvSpPr>
          <p:spPr>
            <a:xfrm>
              <a:off x="4351522" y="2072825"/>
              <a:ext cx="3568500" cy="1335900"/>
            </a:xfrm>
            <a:prstGeom prst="rect">
              <a:avLst/>
            </a:prstGeom>
            <a:solidFill>
              <a:srgbClr val="176D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lt1"/>
                  </a:solidFill>
                  <a:latin typeface="Source Sans Pro"/>
                  <a:ea typeface="Source Sans Pro"/>
                  <a:cs typeface="Source Sans Pro"/>
                  <a:sym typeface="Source Sans Pro"/>
                </a:rPr>
                <a:t>Subgoal 2</a:t>
              </a:r>
              <a:endParaRPr sz="1200">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lt1"/>
                  </a:solidFill>
                  <a:latin typeface="Source Sans Pro"/>
                  <a:ea typeface="Source Sans Pro"/>
                  <a:cs typeface="Source Sans Pro"/>
                  <a:sym typeface="Source Sans Pro"/>
                </a:rPr>
                <a:t>Connect members to </a:t>
              </a:r>
              <a:r>
                <a:rPr b="1" lang="en">
                  <a:solidFill>
                    <a:srgbClr val="00B8DE"/>
                  </a:solidFill>
                  <a:latin typeface="Source Sans Pro"/>
                  <a:ea typeface="Source Sans Pro"/>
                  <a:cs typeface="Source Sans Pro"/>
                  <a:sym typeface="Source Sans Pro"/>
                </a:rPr>
                <a:t>high-quality professional development</a:t>
              </a:r>
              <a:r>
                <a:rPr b="1" lang="en">
                  <a:solidFill>
                    <a:schemeClr val="lt1"/>
                  </a:solidFill>
                  <a:latin typeface="Source Sans Pro"/>
                  <a:ea typeface="Source Sans Pro"/>
                  <a:cs typeface="Source Sans Pro"/>
                  <a:sym typeface="Source Sans Pro"/>
                </a:rPr>
                <a:t> that is responsive to trends in evaluation and members’ needs, and contributes to a more just and equitable field</a:t>
              </a:r>
              <a:endParaRPr b="1">
                <a:solidFill>
                  <a:schemeClr val="lt1"/>
                </a:solidFill>
                <a:latin typeface="Source Sans Pro"/>
                <a:ea typeface="Source Sans Pro"/>
                <a:cs typeface="Source Sans Pro"/>
                <a:sym typeface="Source Sans Pro"/>
              </a:endParaRPr>
            </a:p>
          </p:txBody>
        </p:sp>
        <p:sp>
          <p:nvSpPr>
            <p:cNvPr id="121" name="Google Shape;121;p16"/>
            <p:cNvSpPr/>
            <p:nvPr/>
          </p:nvSpPr>
          <p:spPr>
            <a:xfrm>
              <a:off x="658150" y="3549910"/>
              <a:ext cx="3568500" cy="1335900"/>
            </a:xfrm>
            <a:prstGeom prst="rect">
              <a:avLst/>
            </a:prstGeom>
            <a:solidFill>
              <a:srgbClr val="176D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lt1"/>
                  </a:solidFill>
                  <a:latin typeface="Source Sans Pro"/>
                  <a:ea typeface="Source Sans Pro"/>
                  <a:cs typeface="Source Sans Pro"/>
                  <a:sym typeface="Source Sans Pro"/>
                </a:rPr>
                <a:t>Subgoal 3</a:t>
              </a:r>
              <a:endParaRPr sz="1200">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lt1"/>
                  </a:solidFill>
                  <a:latin typeface="Source Sans Pro"/>
                  <a:ea typeface="Source Sans Pro"/>
                  <a:cs typeface="Source Sans Pro"/>
                  <a:sym typeface="Source Sans Pro"/>
                </a:rPr>
                <a:t>Increase </a:t>
              </a:r>
              <a:r>
                <a:rPr b="1" lang="en">
                  <a:solidFill>
                    <a:srgbClr val="00B8DE"/>
                  </a:solidFill>
                  <a:latin typeface="Source Sans Pro"/>
                  <a:ea typeface="Source Sans Pro"/>
                  <a:cs typeface="Source Sans Pro"/>
                  <a:sym typeface="Source Sans Pro"/>
                </a:rPr>
                <a:t>community-building</a:t>
              </a:r>
              <a:r>
                <a:rPr b="1" lang="en">
                  <a:solidFill>
                    <a:schemeClr val="lt1"/>
                  </a:solidFill>
                  <a:latin typeface="Source Sans Pro"/>
                  <a:ea typeface="Source Sans Pro"/>
                  <a:cs typeface="Source Sans Pro"/>
                  <a:sym typeface="Source Sans Pro"/>
                </a:rPr>
                <a:t> with a focus on creating inclusion and belonging for new members, emerging evaluators, and folks of marginalized identities</a:t>
              </a:r>
              <a:endParaRPr b="1">
                <a:solidFill>
                  <a:schemeClr val="lt1"/>
                </a:solidFill>
                <a:latin typeface="Source Sans Pro"/>
                <a:ea typeface="Source Sans Pro"/>
                <a:cs typeface="Source Sans Pro"/>
                <a:sym typeface="Source Sans Pro"/>
              </a:endParaRPr>
            </a:p>
          </p:txBody>
        </p:sp>
        <p:sp>
          <p:nvSpPr>
            <p:cNvPr id="122" name="Google Shape;122;p16"/>
            <p:cNvSpPr/>
            <p:nvPr/>
          </p:nvSpPr>
          <p:spPr>
            <a:xfrm>
              <a:off x="4351522" y="3549910"/>
              <a:ext cx="3568500" cy="1335900"/>
            </a:xfrm>
            <a:prstGeom prst="rect">
              <a:avLst/>
            </a:prstGeom>
            <a:solidFill>
              <a:srgbClr val="176D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lt1"/>
                  </a:solidFill>
                  <a:latin typeface="Source Sans Pro"/>
                  <a:ea typeface="Source Sans Pro"/>
                  <a:cs typeface="Source Sans Pro"/>
                  <a:sym typeface="Source Sans Pro"/>
                </a:rPr>
                <a:t>Subgoal 4</a:t>
              </a:r>
              <a:endParaRPr sz="1200">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rgbClr val="00B8DE"/>
                  </a:solidFill>
                  <a:latin typeface="Source Sans Pro"/>
                  <a:ea typeface="Source Sans Pro"/>
                  <a:cs typeface="Source Sans Pro"/>
                  <a:sym typeface="Source Sans Pro"/>
                </a:rPr>
                <a:t>Embed DEI principles</a:t>
              </a:r>
              <a:r>
                <a:rPr b="1" lang="en">
                  <a:solidFill>
                    <a:schemeClr val="lt1"/>
                  </a:solidFill>
                  <a:latin typeface="Source Sans Pro"/>
                  <a:ea typeface="Source Sans Pro"/>
                  <a:cs typeface="Source Sans Pro"/>
                  <a:sym typeface="Source Sans Pro"/>
                </a:rPr>
                <a:t> into fabric of the organization</a:t>
              </a:r>
              <a:endParaRPr b="1">
                <a:solidFill>
                  <a:schemeClr val="lt1"/>
                </a:solidFill>
                <a:latin typeface="Source Sans Pro"/>
                <a:ea typeface="Source Sans Pro"/>
                <a:cs typeface="Source Sans Pro"/>
                <a:sym typeface="Source Sans Pro"/>
              </a:endParaRPr>
            </a:p>
          </p:txBody>
        </p:sp>
      </p:grpSp>
      <p:sp>
        <p:nvSpPr>
          <p:cNvPr id="123" name="Google Shape;123;p16"/>
          <p:cNvSpPr txBox="1"/>
          <p:nvPr/>
        </p:nvSpPr>
        <p:spPr>
          <a:xfrm>
            <a:off x="299675" y="926600"/>
            <a:ext cx="8252100" cy="10743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 sz="1900">
                <a:latin typeface="Source Sans Pro"/>
                <a:ea typeface="Source Sans Pro"/>
                <a:cs typeface="Source Sans Pro"/>
                <a:sym typeface="Source Sans Pro"/>
              </a:rPr>
              <a:t>Build a </a:t>
            </a:r>
            <a:r>
              <a:rPr b="1" lang="en" sz="1900">
                <a:solidFill>
                  <a:srgbClr val="7CA513"/>
                </a:solidFill>
                <a:latin typeface="Source Sans Pro"/>
                <a:ea typeface="Source Sans Pro"/>
                <a:cs typeface="Source Sans Pro"/>
                <a:sym typeface="Source Sans Pro"/>
              </a:rPr>
              <a:t>diverse and inclusive </a:t>
            </a:r>
            <a:r>
              <a:rPr b="1" lang="en" sz="1900">
                <a:latin typeface="Source Sans Pro"/>
                <a:ea typeface="Source Sans Pro"/>
                <a:cs typeface="Source Sans Pro"/>
                <a:sym typeface="Source Sans Pro"/>
              </a:rPr>
              <a:t>community of evaluation practitioners in Greater Boston that </a:t>
            </a:r>
            <a:r>
              <a:rPr b="1" lang="en" sz="1900">
                <a:solidFill>
                  <a:srgbClr val="7CA513"/>
                </a:solidFill>
                <a:latin typeface="Source Sans Pro"/>
                <a:ea typeface="Source Sans Pro"/>
                <a:cs typeface="Source Sans Pro"/>
                <a:sym typeface="Source Sans Pro"/>
              </a:rPr>
              <a:t>promotes excellence, innovation, and equity </a:t>
            </a:r>
            <a:r>
              <a:rPr b="1" lang="en" sz="1900">
                <a:latin typeface="Source Sans Pro"/>
                <a:ea typeface="Source Sans Pro"/>
                <a:cs typeface="Source Sans Pro"/>
                <a:sym typeface="Source Sans Pro"/>
              </a:rPr>
              <a:t>in evaluation.</a:t>
            </a:r>
            <a:endParaRPr b="1" sz="1900">
              <a:latin typeface="Source Sans Pro"/>
              <a:ea typeface="Source Sans Pro"/>
              <a:cs typeface="Source Sans Pro"/>
              <a:sym typeface="Source Sans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7"/>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B8DE"/>
                </a:solidFill>
                <a:latin typeface="Source Sans Pro"/>
                <a:ea typeface="Source Sans Pro"/>
                <a:cs typeface="Source Sans Pro"/>
                <a:sym typeface="Source Sans Pro"/>
              </a:rPr>
              <a:t>1 </a:t>
            </a:r>
            <a:r>
              <a:rPr lang="en">
                <a:latin typeface="Source Sans Pro"/>
                <a:ea typeface="Source Sans Pro"/>
                <a:cs typeface="Source Sans Pro"/>
                <a:sym typeface="Source Sans Pro"/>
              </a:rPr>
              <a:t>Grow membership in diversity and size</a:t>
            </a:r>
            <a:endParaRPr>
              <a:latin typeface="Source Sans Pro"/>
              <a:ea typeface="Source Sans Pro"/>
              <a:cs typeface="Source Sans Pro"/>
              <a:sym typeface="Source Sans Pro"/>
            </a:endParaRPr>
          </a:p>
        </p:txBody>
      </p:sp>
      <p:sp>
        <p:nvSpPr>
          <p:cNvPr id="129" name="Google Shape;129;p17"/>
          <p:cNvSpPr txBox="1"/>
          <p:nvPr/>
        </p:nvSpPr>
        <p:spPr>
          <a:xfrm>
            <a:off x="330575" y="3809875"/>
            <a:ext cx="37371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rgbClr val="3D85C6"/>
                </a:solidFill>
                <a:latin typeface="Roboto"/>
                <a:ea typeface="Roboto"/>
                <a:cs typeface="Roboto"/>
                <a:sym typeface="Roboto"/>
              </a:rPr>
              <a:t>138 Professional Members (93%)</a:t>
            </a:r>
            <a:endParaRPr b="1">
              <a:solidFill>
                <a:srgbClr val="3D85C6"/>
              </a:solidFill>
              <a:latin typeface="Roboto"/>
              <a:ea typeface="Roboto"/>
              <a:cs typeface="Roboto"/>
              <a:sym typeface="Roboto"/>
            </a:endParaRPr>
          </a:p>
          <a:p>
            <a:pPr indent="0" lvl="0" marL="0" rtl="0" algn="ctr">
              <a:spcBef>
                <a:spcPts val="0"/>
              </a:spcBef>
              <a:spcAft>
                <a:spcPts val="0"/>
              </a:spcAft>
              <a:buNone/>
            </a:pPr>
            <a:r>
              <a:rPr b="1" lang="en">
                <a:solidFill>
                  <a:srgbClr val="1C4587"/>
                </a:solidFill>
                <a:latin typeface="Roboto"/>
                <a:ea typeface="Roboto"/>
                <a:cs typeface="Roboto"/>
                <a:sym typeface="Roboto"/>
              </a:rPr>
              <a:t>10 Student Members (7%)</a:t>
            </a:r>
            <a:endParaRPr b="1">
              <a:solidFill>
                <a:srgbClr val="1C4587"/>
              </a:solidFill>
              <a:latin typeface="Roboto"/>
              <a:ea typeface="Roboto"/>
              <a:cs typeface="Roboto"/>
              <a:sym typeface="Roboto"/>
            </a:endParaRPr>
          </a:p>
        </p:txBody>
      </p:sp>
      <p:pic>
        <p:nvPicPr>
          <p:cNvPr id="130" name="Google Shape;130;p17"/>
          <p:cNvPicPr preferRelativeResize="0"/>
          <p:nvPr/>
        </p:nvPicPr>
        <p:blipFill>
          <a:blip r:embed="rId3">
            <a:alphaModFix/>
          </a:blip>
          <a:stretch>
            <a:fillRect/>
          </a:stretch>
        </p:blipFill>
        <p:spPr>
          <a:xfrm>
            <a:off x="4572000" y="1577100"/>
            <a:ext cx="4280425" cy="2561370"/>
          </a:xfrm>
          <a:prstGeom prst="rect">
            <a:avLst/>
          </a:prstGeom>
          <a:noFill/>
          <a:ln>
            <a:noFill/>
          </a:ln>
        </p:spPr>
      </p:pic>
      <p:sp>
        <p:nvSpPr>
          <p:cNvPr id="131" name="Google Shape;131;p17"/>
          <p:cNvSpPr txBox="1"/>
          <p:nvPr/>
        </p:nvSpPr>
        <p:spPr>
          <a:xfrm>
            <a:off x="4959191" y="3753575"/>
            <a:ext cx="37371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666666"/>
                </a:solidFill>
                <a:latin typeface="Roboto"/>
                <a:ea typeface="Roboto"/>
                <a:cs typeface="Roboto"/>
                <a:sym typeface="Roboto"/>
              </a:rPr>
              <a:t>2018	              2019	              2020                 2021</a:t>
            </a:r>
            <a:endParaRPr b="1" sz="1200">
              <a:solidFill>
                <a:srgbClr val="666666"/>
              </a:solidFill>
              <a:latin typeface="Roboto"/>
              <a:ea typeface="Roboto"/>
              <a:cs typeface="Roboto"/>
              <a:sym typeface="Roboto"/>
            </a:endParaRPr>
          </a:p>
        </p:txBody>
      </p:sp>
      <p:pic>
        <p:nvPicPr>
          <p:cNvPr id="132" name="Google Shape;132;p17" title="Points scored"/>
          <p:cNvPicPr preferRelativeResize="0"/>
          <p:nvPr/>
        </p:nvPicPr>
        <p:blipFill>
          <a:blip r:embed="rId4">
            <a:alphaModFix/>
          </a:blip>
          <a:stretch>
            <a:fillRect/>
          </a:stretch>
        </p:blipFill>
        <p:spPr>
          <a:xfrm>
            <a:off x="468338" y="1370500"/>
            <a:ext cx="3678525" cy="2274551"/>
          </a:xfrm>
          <a:prstGeom prst="rect">
            <a:avLst/>
          </a:prstGeom>
          <a:noFill/>
          <a:ln>
            <a:noFill/>
          </a:ln>
        </p:spPr>
      </p:pic>
      <p:sp>
        <p:nvSpPr>
          <p:cNvPr id="133" name="Google Shape;133;p17"/>
          <p:cNvSpPr txBox="1"/>
          <p:nvPr/>
        </p:nvSpPr>
        <p:spPr>
          <a:xfrm>
            <a:off x="1665913" y="2169225"/>
            <a:ext cx="12834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600">
                <a:solidFill>
                  <a:srgbClr val="166CA1"/>
                </a:solidFill>
                <a:latin typeface="Roboto"/>
                <a:ea typeface="Roboto"/>
                <a:cs typeface="Roboto"/>
                <a:sym typeface="Roboto"/>
              </a:rPr>
              <a:t>148 </a:t>
            </a:r>
            <a:r>
              <a:rPr b="1" lang="en" sz="1600">
                <a:solidFill>
                  <a:srgbClr val="166CA1"/>
                </a:solidFill>
                <a:latin typeface="Roboto"/>
                <a:ea typeface="Roboto"/>
                <a:cs typeface="Roboto"/>
                <a:sym typeface="Roboto"/>
              </a:rPr>
              <a:t>members</a:t>
            </a:r>
            <a:endParaRPr b="1" sz="1600">
              <a:solidFill>
                <a:srgbClr val="166CA1"/>
              </a:solidFill>
              <a:latin typeface="Roboto"/>
              <a:ea typeface="Roboto"/>
              <a:cs typeface="Roboto"/>
              <a:sym typeface="Roboto"/>
            </a:endParaRPr>
          </a:p>
        </p:txBody>
      </p:sp>
      <p:pic>
        <p:nvPicPr>
          <p:cNvPr id="134" name="Google Shape;134;p17" title="Points scored"/>
          <p:cNvPicPr preferRelativeResize="0"/>
          <p:nvPr/>
        </p:nvPicPr>
        <p:blipFill>
          <a:blip r:embed="rId5">
            <a:alphaModFix/>
          </a:blip>
          <a:stretch>
            <a:fillRect/>
          </a:stretch>
        </p:blipFill>
        <p:spPr>
          <a:xfrm>
            <a:off x="4067675" y="1040624"/>
            <a:ext cx="4705551" cy="3184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165425" y="2175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solidFill>
                  <a:srgbClr val="00B8DE"/>
                </a:solidFill>
                <a:latin typeface="Source Sans Pro"/>
                <a:ea typeface="Source Sans Pro"/>
                <a:cs typeface="Source Sans Pro"/>
                <a:sym typeface="Source Sans Pro"/>
              </a:rPr>
              <a:t>2</a:t>
            </a:r>
            <a:r>
              <a:rPr b="1" lang="en" sz="2700">
                <a:solidFill>
                  <a:srgbClr val="000000"/>
                </a:solidFill>
                <a:latin typeface="Source Sans Pro"/>
                <a:ea typeface="Source Sans Pro"/>
                <a:cs typeface="Source Sans Pro"/>
                <a:sym typeface="Source Sans Pro"/>
              </a:rPr>
              <a:t> </a:t>
            </a:r>
            <a:r>
              <a:rPr b="1" lang="en" sz="2700">
                <a:latin typeface="Source Sans Pro"/>
                <a:ea typeface="Source Sans Pro"/>
                <a:cs typeface="Source Sans Pro"/>
                <a:sym typeface="Source Sans Pro"/>
              </a:rPr>
              <a:t>H</a:t>
            </a:r>
            <a:r>
              <a:rPr b="1" lang="en" sz="2700">
                <a:latin typeface="Source Sans Pro"/>
                <a:ea typeface="Source Sans Pro"/>
                <a:cs typeface="Source Sans Pro"/>
                <a:sym typeface="Source Sans Pro"/>
              </a:rPr>
              <a:t>igh-quality professional development</a:t>
            </a:r>
            <a:endParaRPr sz="2700"/>
          </a:p>
        </p:txBody>
      </p:sp>
      <p:pic>
        <p:nvPicPr>
          <p:cNvPr id="140" name="Google Shape;140;p18"/>
          <p:cNvPicPr preferRelativeResize="0"/>
          <p:nvPr/>
        </p:nvPicPr>
        <p:blipFill>
          <a:blip r:embed="rId3">
            <a:alphaModFix/>
          </a:blip>
          <a:stretch>
            <a:fillRect/>
          </a:stretch>
        </p:blipFill>
        <p:spPr>
          <a:xfrm>
            <a:off x="83250" y="629543"/>
            <a:ext cx="1355300" cy="1349857"/>
          </a:xfrm>
          <a:prstGeom prst="rect">
            <a:avLst/>
          </a:prstGeom>
          <a:noFill/>
          <a:ln>
            <a:noFill/>
          </a:ln>
        </p:spPr>
      </p:pic>
      <p:sp>
        <p:nvSpPr>
          <p:cNvPr id="141" name="Google Shape;141;p18"/>
          <p:cNvSpPr txBox="1"/>
          <p:nvPr/>
        </p:nvSpPr>
        <p:spPr>
          <a:xfrm>
            <a:off x="1438550" y="774838"/>
            <a:ext cx="3181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166CA1"/>
                </a:solidFill>
                <a:latin typeface="Roboto"/>
                <a:ea typeface="Roboto"/>
                <a:cs typeface="Roboto"/>
                <a:sym typeface="Roboto"/>
              </a:rPr>
              <a:t>9</a:t>
            </a:r>
            <a:r>
              <a:rPr lang="en">
                <a:latin typeface="Roboto"/>
                <a:ea typeface="Roboto"/>
                <a:cs typeface="Roboto"/>
                <a:sym typeface="Roboto"/>
              </a:rPr>
              <a:t> Roundtables &amp; workshops in 2023</a:t>
            </a:r>
            <a:endParaRPr>
              <a:latin typeface="Roboto"/>
              <a:ea typeface="Roboto"/>
              <a:cs typeface="Roboto"/>
              <a:sym typeface="Roboto"/>
            </a:endParaRPr>
          </a:p>
        </p:txBody>
      </p:sp>
      <p:sp>
        <p:nvSpPr>
          <p:cNvPr id="142" name="Google Shape;142;p18"/>
          <p:cNvSpPr txBox="1"/>
          <p:nvPr/>
        </p:nvSpPr>
        <p:spPr>
          <a:xfrm>
            <a:off x="1438550" y="1066250"/>
            <a:ext cx="3001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166CA1"/>
                </a:solidFill>
                <a:latin typeface="Roboto"/>
                <a:ea typeface="Roboto"/>
                <a:cs typeface="Roboto"/>
                <a:sym typeface="Roboto"/>
              </a:rPr>
              <a:t>64 members </a:t>
            </a:r>
            <a:r>
              <a:rPr lang="en">
                <a:latin typeface="Roboto"/>
                <a:ea typeface="Roboto"/>
                <a:cs typeface="Roboto"/>
                <a:sym typeface="Roboto"/>
              </a:rPr>
              <a:t>(48%) attended at least 1 event </a:t>
            </a:r>
            <a:endParaRPr>
              <a:latin typeface="Roboto"/>
              <a:ea typeface="Roboto"/>
              <a:cs typeface="Roboto"/>
              <a:sym typeface="Roboto"/>
            </a:endParaRPr>
          </a:p>
        </p:txBody>
      </p:sp>
      <p:sp>
        <p:nvSpPr>
          <p:cNvPr id="143" name="Google Shape;143;p18"/>
          <p:cNvSpPr txBox="1"/>
          <p:nvPr/>
        </p:nvSpPr>
        <p:spPr>
          <a:xfrm>
            <a:off x="48400" y="2118550"/>
            <a:ext cx="4391400" cy="2685900"/>
          </a:xfrm>
          <a:prstGeom prst="rect">
            <a:avLst/>
          </a:prstGeom>
          <a:noFill/>
          <a:ln cap="flat" cmpd="sng" w="28575">
            <a:solidFill>
              <a:srgbClr val="7CA513"/>
            </a:solidFill>
            <a:prstDash val="dot"/>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None/>
            </a:pPr>
            <a:r>
              <a:rPr lang="en" sz="1600">
                <a:solidFill>
                  <a:srgbClr val="116588"/>
                </a:solidFill>
                <a:latin typeface="Roboto"/>
                <a:ea typeface="Roboto"/>
                <a:cs typeface="Roboto"/>
                <a:sym typeface="Roboto"/>
              </a:rPr>
              <a:t>Topics by Content Type </a:t>
            </a:r>
            <a:endParaRPr sz="1300">
              <a:solidFill>
                <a:srgbClr val="116588"/>
              </a:solidFill>
              <a:latin typeface="Roboto"/>
              <a:ea typeface="Roboto"/>
              <a:cs typeface="Roboto"/>
              <a:sym typeface="Roboto"/>
            </a:endParaRPr>
          </a:p>
          <a:p>
            <a:pPr indent="0" lvl="0" marL="0" rtl="0" algn="l">
              <a:lnSpc>
                <a:spcPct val="120000"/>
              </a:lnSpc>
              <a:spcBef>
                <a:spcPts val="300"/>
              </a:spcBef>
              <a:spcAft>
                <a:spcPts val="0"/>
              </a:spcAft>
              <a:buNone/>
            </a:pPr>
            <a:r>
              <a:rPr b="1" lang="en" sz="1300">
                <a:latin typeface="Roboto"/>
                <a:ea typeface="Roboto"/>
                <a:cs typeface="Roboto"/>
                <a:sym typeface="Roboto"/>
              </a:rPr>
              <a:t>Approach &amp; Design</a:t>
            </a:r>
            <a:endParaRPr b="1" sz="1300">
              <a:latin typeface="Roboto"/>
              <a:ea typeface="Roboto"/>
              <a:cs typeface="Roboto"/>
              <a:sym typeface="Roboto"/>
            </a:endParaRPr>
          </a:p>
          <a:p>
            <a:pPr indent="-304800" lvl="0" marL="457200" rtl="0" algn="l">
              <a:lnSpc>
                <a:spcPct val="115000"/>
              </a:lnSpc>
              <a:spcBef>
                <a:spcPts val="0"/>
              </a:spcBef>
              <a:spcAft>
                <a:spcPts val="0"/>
              </a:spcAft>
              <a:buSzPts val="1200"/>
              <a:buFont typeface="Roboto"/>
              <a:buChar char="★"/>
            </a:pPr>
            <a:r>
              <a:rPr lang="en" sz="1200">
                <a:latin typeface="Roboto"/>
                <a:ea typeface="Roboto"/>
                <a:cs typeface="Roboto"/>
                <a:sym typeface="Roboto"/>
              </a:rPr>
              <a:t>Deepening Participatory Practices</a:t>
            </a:r>
            <a:endParaRPr sz="1200">
              <a:latin typeface="Roboto"/>
              <a:ea typeface="Roboto"/>
              <a:cs typeface="Roboto"/>
              <a:sym typeface="Roboto"/>
            </a:endParaRPr>
          </a:p>
          <a:p>
            <a:pPr indent="-304800" lvl="0" marL="457200" rtl="0" algn="l">
              <a:lnSpc>
                <a:spcPct val="115000"/>
              </a:lnSpc>
              <a:spcBef>
                <a:spcPts val="0"/>
              </a:spcBef>
              <a:spcAft>
                <a:spcPts val="0"/>
              </a:spcAft>
              <a:buSzPts val="1200"/>
              <a:buFont typeface="Roboto"/>
              <a:buChar char="★"/>
            </a:pPr>
            <a:r>
              <a:rPr lang="en" sz="1200">
                <a:latin typeface="Roboto"/>
                <a:ea typeface="Roboto"/>
                <a:cs typeface="Roboto"/>
                <a:sym typeface="Roboto"/>
              </a:rPr>
              <a:t>Eating &amp; Liking Your Vegetables with OL-ECB AEA TIG</a:t>
            </a:r>
            <a:endParaRPr sz="1200">
              <a:latin typeface="Roboto"/>
              <a:ea typeface="Roboto"/>
              <a:cs typeface="Roboto"/>
              <a:sym typeface="Roboto"/>
            </a:endParaRPr>
          </a:p>
          <a:p>
            <a:pPr indent="0" lvl="0" marL="0" rtl="0" algn="l">
              <a:lnSpc>
                <a:spcPct val="120000"/>
              </a:lnSpc>
              <a:spcBef>
                <a:spcPts val="0"/>
              </a:spcBef>
              <a:spcAft>
                <a:spcPts val="0"/>
              </a:spcAft>
              <a:buNone/>
            </a:pPr>
            <a:r>
              <a:rPr b="1" lang="en" sz="1300">
                <a:latin typeface="Roboto"/>
                <a:ea typeface="Roboto"/>
                <a:cs typeface="Roboto"/>
                <a:sym typeface="Roboto"/>
              </a:rPr>
              <a:t>Community Learning</a:t>
            </a:r>
            <a:r>
              <a:rPr b="1" lang="en" sz="1200">
                <a:latin typeface="Roboto"/>
                <a:ea typeface="Roboto"/>
                <a:cs typeface="Roboto"/>
                <a:sym typeface="Roboto"/>
              </a:rPr>
              <a:t> </a:t>
            </a:r>
            <a:endParaRPr b="1" sz="1200">
              <a:uFill>
                <a:noFill/>
              </a:uFill>
              <a:latin typeface="Roboto"/>
              <a:ea typeface="Roboto"/>
              <a:cs typeface="Roboto"/>
              <a:sym typeface="Roboto"/>
              <a:hlinkClick r:id="rId4"/>
            </a:endParaRPr>
          </a:p>
          <a:p>
            <a:pPr indent="-304800" lvl="0" marL="457200" marR="0" rtl="0" algn="l">
              <a:lnSpc>
                <a:spcPct val="115000"/>
              </a:lnSpc>
              <a:spcBef>
                <a:spcPts val="0"/>
              </a:spcBef>
              <a:spcAft>
                <a:spcPts val="0"/>
              </a:spcAft>
              <a:buSzPts val="1200"/>
              <a:buFont typeface="Roboto"/>
              <a:buChar char="★"/>
            </a:pPr>
            <a:r>
              <a:rPr lang="en" sz="1200">
                <a:latin typeface="Roboto"/>
                <a:ea typeface="Roboto"/>
                <a:cs typeface="Roboto"/>
                <a:sym typeface="Roboto"/>
              </a:rPr>
              <a:t>Data Viz Gallery Walk</a:t>
            </a:r>
            <a:endParaRPr sz="1200">
              <a:latin typeface="Roboto"/>
              <a:ea typeface="Roboto"/>
              <a:cs typeface="Roboto"/>
              <a:sym typeface="Roboto"/>
            </a:endParaRPr>
          </a:p>
          <a:p>
            <a:pPr indent="-304800" lvl="0" marL="457200" marR="0" rtl="0" algn="l">
              <a:lnSpc>
                <a:spcPct val="115000"/>
              </a:lnSpc>
              <a:spcBef>
                <a:spcPts val="0"/>
              </a:spcBef>
              <a:spcAft>
                <a:spcPts val="0"/>
              </a:spcAft>
              <a:buSzPts val="1200"/>
              <a:buFont typeface="Roboto"/>
              <a:buChar char="★"/>
            </a:pPr>
            <a:r>
              <a:rPr lang="en" sz="1200">
                <a:latin typeface="Roboto"/>
                <a:ea typeface="Roboto"/>
                <a:cs typeface="Roboto"/>
                <a:sym typeface="Roboto"/>
              </a:rPr>
              <a:t>Student Career Exploration in partnership with NU-PEL</a:t>
            </a:r>
            <a:endParaRPr sz="1200">
              <a:latin typeface="Roboto"/>
              <a:ea typeface="Roboto"/>
              <a:cs typeface="Roboto"/>
              <a:sym typeface="Roboto"/>
            </a:endParaRPr>
          </a:p>
          <a:p>
            <a:pPr indent="0" lvl="0" marL="0" rtl="0" algn="l">
              <a:lnSpc>
                <a:spcPct val="120000"/>
              </a:lnSpc>
              <a:spcBef>
                <a:spcPts val="0"/>
              </a:spcBef>
              <a:spcAft>
                <a:spcPts val="0"/>
              </a:spcAft>
              <a:buNone/>
            </a:pPr>
            <a:r>
              <a:rPr b="1" lang="en" sz="1300">
                <a:latin typeface="Roboto"/>
                <a:ea typeface="Roboto"/>
                <a:cs typeface="Roboto"/>
                <a:sym typeface="Roboto"/>
              </a:rPr>
              <a:t>Technical Skills</a:t>
            </a:r>
            <a:r>
              <a:rPr lang="en" sz="1300">
                <a:latin typeface="Roboto"/>
                <a:ea typeface="Roboto"/>
                <a:cs typeface="Roboto"/>
                <a:sym typeface="Roboto"/>
              </a:rPr>
              <a:t> </a:t>
            </a:r>
            <a:endParaRPr sz="1200">
              <a:latin typeface="Roboto"/>
              <a:ea typeface="Roboto"/>
              <a:cs typeface="Roboto"/>
              <a:sym typeface="Roboto"/>
            </a:endParaRPr>
          </a:p>
          <a:p>
            <a:pPr indent="-304800" lvl="0" marL="457200" rtl="0" algn="l">
              <a:lnSpc>
                <a:spcPct val="115000"/>
              </a:lnSpc>
              <a:spcBef>
                <a:spcPts val="0"/>
              </a:spcBef>
              <a:spcAft>
                <a:spcPts val="0"/>
              </a:spcAft>
              <a:buSzPts val="1200"/>
              <a:buFont typeface="Roboto"/>
              <a:buChar char="★"/>
            </a:pPr>
            <a:r>
              <a:rPr lang="en" sz="1200">
                <a:latin typeface="Roboto"/>
                <a:ea typeface="Roboto"/>
                <a:cs typeface="Roboto"/>
                <a:sym typeface="Roboto"/>
              </a:rPr>
              <a:t>Using Space and Place in Evaluation </a:t>
            </a:r>
            <a:endParaRPr sz="1200">
              <a:latin typeface="Roboto"/>
              <a:ea typeface="Roboto"/>
              <a:cs typeface="Roboto"/>
              <a:sym typeface="Roboto"/>
            </a:endParaRPr>
          </a:p>
          <a:p>
            <a:pPr indent="-304800" lvl="0" marL="457200" rtl="0" algn="l">
              <a:lnSpc>
                <a:spcPct val="115000"/>
              </a:lnSpc>
              <a:spcBef>
                <a:spcPts val="0"/>
              </a:spcBef>
              <a:spcAft>
                <a:spcPts val="0"/>
              </a:spcAft>
              <a:buSzPts val="1200"/>
              <a:buFont typeface="Roboto"/>
              <a:buChar char="★"/>
            </a:pPr>
            <a:r>
              <a:rPr lang="en" sz="1200">
                <a:latin typeface="Roboto"/>
                <a:ea typeface="Roboto"/>
                <a:cs typeface="Roboto"/>
                <a:sym typeface="Roboto"/>
              </a:rPr>
              <a:t>Adding Color to Your Data Collection Toolkit</a:t>
            </a:r>
            <a:endParaRPr sz="1200">
              <a:latin typeface="Roboto"/>
              <a:ea typeface="Roboto"/>
              <a:cs typeface="Roboto"/>
              <a:sym typeface="Roboto"/>
            </a:endParaRPr>
          </a:p>
          <a:p>
            <a:pPr indent="-304800" lvl="0" marL="457200" rtl="0" algn="l">
              <a:lnSpc>
                <a:spcPct val="115000"/>
              </a:lnSpc>
              <a:spcBef>
                <a:spcPts val="0"/>
              </a:spcBef>
              <a:spcAft>
                <a:spcPts val="0"/>
              </a:spcAft>
              <a:buSzPts val="1200"/>
              <a:buFont typeface="Roboto"/>
              <a:buChar char="★"/>
            </a:pPr>
            <a:r>
              <a:rPr lang="en" sz="1200">
                <a:latin typeface="Roboto"/>
                <a:ea typeface="Roboto"/>
                <a:cs typeface="Roboto"/>
                <a:sym typeface="Roboto"/>
              </a:rPr>
              <a:t>3-part Other Duties as Assigned series </a:t>
            </a:r>
            <a:endParaRPr sz="1200">
              <a:latin typeface="Roboto"/>
              <a:ea typeface="Roboto"/>
              <a:cs typeface="Roboto"/>
              <a:sym typeface="Roboto"/>
            </a:endParaRPr>
          </a:p>
        </p:txBody>
      </p:sp>
      <p:sp>
        <p:nvSpPr>
          <p:cNvPr id="144" name="Google Shape;144;p18"/>
          <p:cNvSpPr txBox="1"/>
          <p:nvPr/>
        </p:nvSpPr>
        <p:spPr>
          <a:xfrm>
            <a:off x="1438550" y="1579200"/>
            <a:ext cx="3113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166CA1"/>
                </a:solidFill>
                <a:latin typeface="Roboto"/>
                <a:ea typeface="Roboto"/>
                <a:cs typeface="Roboto"/>
                <a:sym typeface="Roboto"/>
              </a:rPr>
              <a:t>Held our first multi-part series ever!</a:t>
            </a:r>
            <a:endParaRPr>
              <a:latin typeface="Roboto"/>
              <a:ea typeface="Roboto"/>
              <a:cs typeface="Roboto"/>
              <a:sym typeface="Roboto"/>
            </a:endParaRPr>
          </a:p>
        </p:txBody>
      </p:sp>
      <p:pic>
        <p:nvPicPr>
          <p:cNvPr id="145" name="Google Shape;145;p18"/>
          <p:cNvPicPr preferRelativeResize="0"/>
          <p:nvPr/>
        </p:nvPicPr>
        <p:blipFill>
          <a:blip r:embed="rId5">
            <a:alphaModFix/>
          </a:blip>
          <a:stretch>
            <a:fillRect/>
          </a:stretch>
        </p:blipFill>
        <p:spPr>
          <a:xfrm>
            <a:off x="4620051" y="3270951"/>
            <a:ext cx="2288147" cy="431100"/>
          </a:xfrm>
          <a:prstGeom prst="rect">
            <a:avLst/>
          </a:prstGeom>
          <a:noFill/>
          <a:ln>
            <a:noFill/>
          </a:ln>
        </p:spPr>
      </p:pic>
      <p:sp>
        <p:nvSpPr>
          <p:cNvPr id="146" name="Google Shape;146;p18"/>
          <p:cNvSpPr txBox="1"/>
          <p:nvPr/>
        </p:nvSpPr>
        <p:spPr>
          <a:xfrm>
            <a:off x="6896100" y="3140150"/>
            <a:ext cx="22068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highlight>
                  <a:srgbClr val="FFFFFF"/>
                </a:highlight>
              </a:rPr>
              <a:t>Organizational Learning and Evaluation Capacity Building (OL-ECB) TIG</a:t>
            </a:r>
            <a:endParaRPr sz="1000">
              <a:latin typeface="Roboto"/>
              <a:ea typeface="Roboto"/>
              <a:cs typeface="Roboto"/>
              <a:sym typeface="Roboto"/>
            </a:endParaRPr>
          </a:p>
        </p:txBody>
      </p:sp>
      <p:sp>
        <p:nvSpPr>
          <p:cNvPr id="147" name="Google Shape;147;p18"/>
          <p:cNvSpPr txBox="1"/>
          <p:nvPr/>
        </p:nvSpPr>
        <p:spPr>
          <a:xfrm>
            <a:off x="5812100" y="2055725"/>
            <a:ext cx="2456400" cy="43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66CA1"/>
                </a:solidFill>
                <a:latin typeface="Roboto"/>
                <a:ea typeface="Roboto"/>
                <a:cs typeface="Roboto"/>
                <a:sym typeface="Roboto"/>
              </a:rPr>
              <a:t>GBEN Partners</a:t>
            </a:r>
            <a:endParaRPr b="1" sz="1800">
              <a:solidFill>
                <a:srgbClr val="166CA1"/>
              </a:solidFill>
              <a:latin typeface="Roboto"/>
              <a:ea typeface="Roboto"/>
              <a:cs typeface="Roboto"/>
              <a:sym typeface="Roboto"/>
            </a:endParaRPr>
          </a:p>
        </p:txBody>
      </p:sp>
      <p:pic>
        <p:nvPicPr>
          <p:cNvPr id="148" name="Google Shape;148;p18"/>
          <p:cNvPicPr preferRelativeResize="0"/>
          <p:nvPr/>
        </p:nvPicPr>
        <p:blipFill>
          <a:blip r:embed="rId6">
            <a:alphaModFix/>
          </a:blip>
          <a:stretch>
            <a:fillRect/>
          </a:stretch>
        </p:blipFill>
        <p:spPr>
          <a:xfrm>
            <a:off x="4713569" y="2468851"/>
            <a:ext cx="1908764" cy="552245"/>
          </a:xfrm>
          <a:prstGeom prst="rect">
            <a:avLst/>
          </a:prstGeom>
          <a:noFill/>
          <a:ln>
            <a:noFill/>
          </a:ln>
        </p:spPr>
      </p:pic>
      <p:pic>
        <p:nvPicPr>
          <p:cNvPr id="149" name="Google Shape;149;p18"/>
          <p:cNvPicPr preferRelativeResize="0"/>
          <p:nvPr/>
        </p:nvPicPr>
        <p:blipFill>
          <a:blip r:embed="rId7">
            <a:alphaModFix/>
          </a:blip>
          <a:stretch>
            <a:fillRect/>
          </a:stretch>
        </p:blipFill>
        <p:spPr>
          <a:xfrm>
            <a:off x="7266300" y="2462711"/>
            <a:ext cx="1826001" cy="621411"/>
          </a:xfrm>
          <a:prstGeom prst="rect">
            <a:avLst/>
          </a:prstGeom>
          <a:noFill/>
          <a:ln>
            <a:noFill/>
          </a:ln>
        </p:spPr>
      </p:pic>
      <p:pic>
        <p:nvPicPr>
          <p:cNvPr id="150" name="Google Shape;150;p18"/>
          <p:cNvPicPr preferRelativeResize="0"/>
          <p:nvPr/>
        </p:nvPicPr>
        <p:blipFill>
          <a:blip r:embed="rId8">
            <a:alphaModFix/>
          </a:blip>
          <a:stretch>
            <a:fillRect/>
          </a:stretch>
        </p:blipFill>
        <p:spPr>
          <a:xfrm>
            <a:off x="7148950" y="3888874"/>
            <a:ext cx="1825999" cy="810939"/>
          </a:xfrm>
          <a:prstGeom prst="rect">
            <a:avLst/>
          </a:prstGeom>
          <a:noFill/>
          <a:ln>
            <a:noFill/>
          </a:ln>
        </p:spPr>
      </p:pic>
      <p:pic>
        <p:nvPicPr>
          <p:cNvPr id="151" name="Google Shape;151;p18"/>
          <p:cNvPicPr preferRelativeResize="0"/>
          <p:nvPr/>
        </p:nvPicPr>
        <p:blipFill>
          <a:blip r:embed="rId9">
            <a:alphaModFix/>
          </a:blip>
          <a:stretch>
            <a:fillRect/>
          </a:stretch>
        </p:blipFill>
        <p:spPr>
          <a:xfrm>
            <a:off x="4754944" y="3770034"/>
            <a:ext cx="1826002" cy="1048629"/>
          </a:xfrm>
          <a:prstGeom prst="rect">
            <a:avLst/>
          </a:prstGeom>
          <a:noFill/>
          <a:ln>
            <a:noFill/>
          </a:ln>
        </p:spPr>
      </p:pic>
      <p:sp>
        <p:nvSpPr>
          <p:cNvPr id="152" name="Google Shape;152;p18"/>
          <p:cNvSpPr txBox="1"/>
          <p:nvPr/>
        </p:nvSpPr>
        <p:spPr>
          <a:xfrm>
            <a:off x="4843250" y="1050438"/>
            <a:ext cx="2052900" cy="8619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SzPts val="1200"/>
              <a:buFont typeface="Roboto"/>
              <a:buChar char="●"/>
            </a:pPr>
            <a:r>
              <a:rPr lang="en" sz="1200">
                <a:latin typeface="Roboto"/>
                <a:ea typeface="Roboto"/>
                <a:cs typeface="Roboto"/>
                <a:sym typeface="Roboto"/>
              </a:rPr>
              <a:t>Danelle Marable</a:t>
            </a:r>
            <a:endParaRPr sz="1200">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latin typeface="Roboto"/>
                <a:ea typeface="Roboto"/>
                <a:cs typeface="Roboto"/>
                <a:sym typeface="Roboto"/>
              </a:rPr>
              <a:t>Dana Benjamin-Allen </a:t>
            </a:r>
            <a:endParaRPr sz="1200">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Katie Butler</a:t>
            </a:r>
            <a:endParaRPr sz="1200">
              <a:highlight>
                <a:srgbClr val="FFFFFF"/>
              </a:highlight>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Gretchen Biesecker</a:t>
            </a:r>
            <a:endParaRPr sz="1200">
              <a:highlight>
                <a:srgbClr val="FFFFFF"/>
              </a:highlight>
              <a:latin typeface="Roboto"/>
              <a:ea typeface="Roboto"/>
              <a:cs typeface="Roboto"/>
              <a:sym typeface="Roboto"/>
            </a:endParaRPr>
          </a:p>
          <a:p>
            <a:pPr indent="0" lvl="0" marL="0" rtl="0" algn="l">
              <a:spcBef>
                <a:spcPts val="0"/>
              </a:spcBef>
              <a:spcAft>
                <a:spcPts val="0"/>
              </a:spcAft>
              <a:buNone/>
            </a:pPr>
            <a:r>
              <a:t/>
            </a:r>
            <a:endParaRPr sz="1100">
              <a:solidFill>
                <a:srgbClr val="00B8DE"/>
              </a:solidFill>
            </a:endParaRPr>
          </a:p>
        </p:txBody>
      </p:sp>
      <p:sp>
        <p:nvSpPr>
          <p:cNvPr id="153" name="Google Shape;153;p18"/>
          <p:cNvSpPr txBox="1"/>
          <p:nvPr/>
        </p:nvSpPr>
        <p:spPr>
          <a:xfrm>
            <a:off x="6896150" y="1050438"/>
            <a:ext cx="2206800" cy="1048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SzPts val="1200"/>
              <a:buFont typeface="Roboto"/>
              <a:buChar char="●"/>
            </a:pPr>
            <a:r>
              <a:rPr lang="en" sz="1200">
                <a:latin typeface="Roboto"/>
                <a:ea typeface="Roboto"/>
                <a:cs typeface="Roboto"/>
                <a:sym typeface="Roboto"/>
              </a:rPr>
              <a:t>J</a:t>
            </a:r>
            <a:r>
              <a:rPr lang="en" sz="1200">
                <a:highlight>
                  <a:srgbClr val="FFFFFF"/>
                </a:highlight>
                <a:latin typeface="Roboto"/>
                <a:ea typeface="Roboto"/>
                <a:cs typeface="Roboto"/>
                <a:sym typeface="Roboto"/>
              </a:rPr>
              <a:t>ulia Curbera</a:t>
            </a:r>
            <a:endParaRPr sz="1200">
              <a:highlight>
                <a:srgbClr val="FFFFFF"/>
              </a:highlight>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Carolyn (Carrie) Fisher</a:t>
            </a:r>
            <a:endParaRPr sz="1200">
              <a:highlight>
                <a:srgbClr val="FFFFFF"/>
              </a:highlight>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Laura McElherne</a:t>
            </a:r>
            <a:endParaRPr sz="1200">
              <a:highlight>
                <a:srgbClr val="FFFFFF"/>
              </a:highlight>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Amanda Robinson</a:t>
            </a:r>
            <a:endParaRPr sz="1200">
              <a:highlight>
                <a:srgbClr val="FFFFFF"/>
              </a:highlight>
              <a:latin typeface="Roboto"/>
              <a:ea typeface="Roboto"/>
              <a:cs typeface="Roboto"/>
              <a:sym typeface="Roboto"/>
            </a:endParaRPr>
          </a:p>
          <a:p>
            <a:pPr indent="-304800" lvl="0" marL="457200" rtl="0" algn="l">
              <a:spcBef>
                <a:spcPts val="0"/>
              </a:spcBef>
              <a:spcAft>
                <a:spcPts val="0"/>
              </a:spcAft>
              <a:buSzPts val="1200"/>
              <a:buFont typeface="Roboto"/>
              <a:buChar char="●"/>
            </a:pPr>
            <a:r>
              <a:rPr lang="en" sz="1200">
                <a:highlight>
                  <a:srgbClr val="FFFFFF"/>
                </a:highlight>
                <a:latin typeface="Roboto"/>
                <a:ea typeface="Roboto"/>
                <a:cs typeface="Roboto"/>
                <a:sym typeface="Roboto"/>
              </a:rPr>
              <a:t>Sharon Touw</a:t>
            </a:r>
            <a:endParaRPr sz="1100"/>
          </a:p>
        </p:txBody>
      </p:sp>
      <p:sp>
        <p:nvSpPr>
          <p:cNvPr id="154" name="Google Shape;154;p18"/>
          <p:cNvSpPr txBox="1"/>
          <p:nvPr/>
        </p:nvSpPr>
        <p:spPr>
          <a:xfrm>
            <a:off x="5572325" y="629550"/>
            <a:ext cx="3113700" cy="43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66CA1"/>
                </a:solidFill>
                <a:latin typeface="Roboto"/>
                <a:ea typeface="Roboto"/>
                <a:cs typeface="Roboto"/>
                <a:sym typeface="Roboto"/>
              </a:rPr>
              <a:t>Our Wonderful Presenters</a:t>
            </a:r>
            <a:endParaRPr b="1" sz="1800">
              <a:solidFill>
                <a:srgbClr val="166CA1"/>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p:nvPr/>
        </p:nvSpPr>
        <p:spPr>
          <a:xfrm>
            <a:off x="5536875" y="629550"/>
            <a:ext cx="3607200" cy="4268100"/>
          </a:xfrm>
          <a:prstGeom prst="rect">
            <a:avLst/>
          </a:prstGeom>
          <a:solidFill>
            <a:srgbClr val="7CA513"/>
          </a:solidFill>
          <a:ln cap="flat" cmpd="sng" w="9525">
            <a:solidFill>
              <a:srgbClr val="7CA51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9"/>
          <p:cNvSpPr txBox="1"/>
          <p:nvPr>
            <p:ph idx="1" type="body"/>
          </p:nvPr>
        </p:nvSpPr>
        <p:spPr>
          <a:xfrm>
            <a:off x="446750" y="1296050"/>
            <a:ext cx="4539300" cy="2898600"/>
          </a:xfrm>
          <a:prstGeom prst="rect">
            <a:avLst/>
          </a:prstGeom>
        </p:spPr>
        <p:txBody>
          <a:bodyPr anchorCtr="0" anchor="t" bIns="91425" lIns="91425" spcFirstLastPara="1" rIns="91425" wrap="square" tIns="91425">
            <a:normAutofit/>
          </a:bodyPr>
          <a:lstStyle/>
          <a:p>
            <a:pPr indent="0" lvl="0" marL="0" rtl="0" algn="l">
              <a:spcBef>
                <a:spcPts val="1000"/>
              </a:spcBef>
              <a:spcAft>
                <a:spcPts val="0"/>
              </a:spcAft>
              <a:buNone/>
            </a:pPr>
            <a:r>
              <a:rPr lang="en">
                <a:solidFill>
                  <a:schemeClr val="dk2"/>
                </a:solidFill>
              </a:rPr>
              <a:t>Virtual connection:</a:t>
            </a:r>
            <a:endParaRPr>
              <a:solidFill>
                <a:schemeClr val="dk2"/>
              </a:solidFill>
            </a:endParaRPr>
          </a:p>
          <a:p>
            <a:pPr indent="-342900" lvl="0" marL="457200" rtl="0" algn="l">
              <a:spcBef>
                <a:spcPts val="1000"/>
              </a:spcBef>
              <a:spcAft>
                <a:spcPts val="0"/>
              </a:spcAft>
              <a:buClr>
                <a:schemeClr val="dk2"/>
              </a:buClr>
              <a:buSzPts val="1800"/>
              <a:buChar char="●"/>
            </a:pPr>
            <a:r>
              <a:rPr lang="en">
                <a:solidFill>
                  <a:schemeClr val="dk2"/>
                </a:solidFill>
              </a:rPr>
              <a:t>M</a:t>
            </a:r>
            <a:r>
              <a:rPr lang="en">
                <a:solidFill>
                  <a:schemeClr val="dk2"/>
                </a:solidFill>
              </a:rPr>
              <a:t>onthly newsletters delivered to paid GBEN members</a:t>
            </a:r>
            <a:endParaRPr>
              <a:solidFill>
                <a:schemeClr val="dk2"/>
              </a:solidFill>
            </a:endParaRPr>
          </a:p>
          <a:p>
            <a:pPr indent="-342900" lvl="0" marL="457200" rtl="0" algn="l">
              <a:lnSpc>
                <a:spcPct val="100000"/>
              </a:lnSpc>
              <a:spcBef>
                <a:spcPts val="0"/>
              </a:spcBef>
              <a:spcAft>
                <a:spcPts val="0"/>
              </a:spcAft>
              <a:buClr>
                <a:schemeClr val="dk2"/>
              </a:buClr>
              <a:buSzPts val="1800"/>
              <a:buChar char="●"/>
            </a:pPr>
            <a:r>
              <a:rPr lang="en">
                <a:solidFill>
                  <a:schemeClr val="dk2"/>
                </a:solidFill>
              </a:rPr>
              <a:t>Maintained LinkedIn group and Twitter account</a:t>
            </a:r>
            <a:endParaRPr>
              <a:solidFill>
                <a:schemeClr val="dk2"/>
              </a:solidFill>
            </a:endParaRPr>
          </a:p>
        </p:txBody>
      </p:sp>
      <p:sp>
        <p:nvSpPr>
          <p:cNvPr id="161" name="Google Shape;161;p19"/>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B8DE"/>
                </a:solidFill>
                <a:latin typeface="Source Sans Pro"/>
                <a:ea typeface="Source Sans Pro"/>
                <a:cs typeface="Source Sans Pro"/>
                <a:sym typeface="Source Sans Pro"/>
              </a:rPr>
              <a:t>3</a:t>
            </a:r>
            <a:r>
              <a:rPr lang="en">
                <a:latin typeface="Source Sans Pro"/>
                <a:ea typeface="Source Sans Pro"/>
                <a:cs typeface="Source Sans Pro"/>
                <a:sym typeface="Source Sans Pro"/>
              </a:rPr>
              <a:t> Community-building and belonging</a:t>
            </a:r>
            <a:endParaRPr>
              <a:latin typeface="Source Sans Pro"/>
              <a:ea typeface="Source Sans Pro"/>
              <a:cs typeface="Source Sans Pro"/>
              <a:sym typeface="Source Sans Pro"/>
            </a:endParaRPr>
          </a:p>
        </p:txBody>
      </p:sp>
      <p:pic>
        <p:nvPicPr>
          <p:cNvPr id="162" name="Google Shape;162;p19"/>
          <p:cNvPicPr preferRelativeResize="0"/>
          <p:nvPr/>
        </p:nvPicPr>
        <p:blipFill>
          <a:blip r:embed="rId3">
            <a:alphaModFix/>
          </a:blip>
          <a:stretch>
            <a:fillRect/>
          </a:stretch>
        </p:blipFill>
        <p:spPr>
          <a:xfrm>
            <a:off x="5789426" y="904800"/>
            <a:ext cx="669671" cy="684571"/>
          </a:xfrm>
          <a:prstGeom prst="rect">
            <a:avLst/>
          </a:prstGeom>
          <a:noFill/>
          <a:ln>
            <a:noFill/>
          </a:ln>
        </p:spPr>
      </p:pic>
      <p:sp>
        <p:nvSpPr>
          <p:cNvPr id="163" name="Google Shape;163;p19"/>
          <p:cNvSpPr txBox="1"/>
          <p:nvPr>
            <p:ph idx="1" type="body"/>
          </p:nvPr>
        </p:nvSpPr>
        <p:spPr>
          <a:xfrm>
            <a:off x="6517625" y="1070800"/>
            <a:ext cx="2626500" cy="352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400">
                <a:solidFill>
                  <a:schemeClr val="lt1"/>
                </a:solidFill>
              </a:rPr>
              <a:t>g</a:t>
            </a:r>
            <a:r>
              <a:rPr b="1" lang="en" sz="1400">
                <a:solidFill>
                  <a:schemeClr val="lt1"/>
                </a:solidFill>
              </a:rPr>
              <a:t>ben@greaterbostoneval.org</a:t>
            </a:r>
            <a:endParaRPr b="1" sz="1400">
              <a:solidFill>
                <a:schemeClr val="lt1"/>
              </a:solidFill>
            </a:endParaRPr>
          </a:p>
        </p:txBody>
      </p:sp>
      <p:pic>
        <p:nvPicPr>
          <p:cNvPr id="164" name="Google Shape;164;p19"/>
          <p:cNvPicPr preferRelativeResize="0"/>
          <p:nvPr/>
        </p:nvPicPr>
        <p:blipFill>
          <a:blip r:embed="rId4">
            <a:alphaModFix/>
          </a:blip>
          <a:stretch>
            <a:fillRect/>
          </a:stretch>
        </p:blipFill>
        <p:spPr>
          <a:xfrm>
            <a:off x="5765747" y="1823087"/>
            <a:ext cx="717029" cy="732980"/>
          </a:xfrm>
          <a:prstGeom prst="rect">
            <a:avLst/>
          </a:prstGeom>
          <a:noFill/>
          <a:ln>
            <a:noFill/>
          </a:ln>
        </p:spPr>
      </p:pic>
      <p:sp>
        <p:nvSpPr>
          <p:cNvPr id="165" name="Google Shape;165;p19"/>
          <p:cNvSpPr txBox="1"/>
          <p:nvPr>
            <p:ph idx="1" type="body"/>
          </p:nvPr>
        </p:nvSpPr>
        <p:spPr>
          <a:xfrm>
            <a:off x="6517627" y="2049750"/>
            <a:ext cx="2531700" cy="3525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1200"/>
              </a:spcAft>
              <a:buNone/>
            </a:pPr>
            <a:r>
              <a:rPr b="1" lang="en" sz="1400">
                <a:solidFill>
                  <a:schemeClr val="lt1"/>
                </a:solidFill>
              </a:rPr>
              <a:t>http://greaterbostoneval.org</a:t>
            </a:r>
            <a:endParaRPr b="1" sz="1400">
              <a:solidFill>
                <a:schemeClr val="lt1"/>
              </a:solidFill>
            </a:endParaRPr>
          </a:p>
        </p:txBody>
      </p:sp>
      <p:pic>
        <p:nvPicPr>
          <p:cNvPr id="166" name="Google Shape;166;p19"/>
          <p:cNvPicPr preferRelativeResize="0"/>
          <p:nvPr/>
        </p:nvPicPr>
        <p:blipFill>
          <a:blip r:embed="rId5">
            <a:alphaModFix/>
          </a:blip>
          <a:stretch>
            <a:fillRect/>
          </a:stretch>
        </p:blipFill>
        <p:spPr>
          <a:xfrm>
            <a:off x="5754581" y="3853913"/>
            <a:ext cx="739361" cy="755811"/>
          </a:xfrm>
          <a:prstGeom prst="rect">
            <a:avLst/>
          </a:prstGeom>
          <a:noFill/>
          <a:ln>
            <a:noFill/>
          </a:ln>
        </p:spPr>
      </p:pic>
      <p:sp>
        <p:nvSpPr>
          <p:cNvPr id="167" name="Google Shape;167;p19"/>
          <p:cNvSpPr txBox="1"/>
          <p:nvPr>
            <p:ph idx="1" type="body"/>
          </p:nvPr>
        </p:nvSpPr>
        <p:spPr>
          <a:xfrm>
            <a:off x="6517613" y="3028715"/>
            <a:ext cx="2302500" cy="352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400">
                <a:solidFill>
                  <a:schemeClr val="lt1"/>
                </a:solidFill>
              </a:rPr>
              <a:t>@EvalBoston</a:t>
            </a:r>
            <a:endParaRPr b="1" sz="1400">
              <a:solidFill>
                <a:schemeClr val="lt1"/>
              </a:solidFill>
            </a:endParaRPr>
          </a:p>
        </p:txBody>
      </p:sp>
      <p:pic>
        <p:nvPicPr>
          <p:cNvPr id="168" name="Google Shape;168;p19"/>
          <p:cNvPicPr preferRelativeResize="0"/>
          <p:nvPr/>
        </p:nvPicPr>
        <p:blipFill>
          <a:blip r:embed="rId6">
            <a:alphaModFix/>
          </a:blip>
          <a:stretch>
            <a:fillRect/>
          </a:stretch>
        </p:blipFill>
        <p:spPr>
          <a:xfrm>
            <a:off x="5783232" y="2856373"/>
            <a:ext cx="682059" cy="697232"/>
          </a:xfrm>
          <a:prstGeom prst="rect">
            <a:avLst/>
          </a:prstGeom>
          <a:noFill/>
          <a:ln>
            <a:noFill/>
          </a:ln>
        </p:spPr>
      </p:pic>
      <p:sp>
        <p:nvSpPr>
          <p:cNvPr id="169" name="Google Shape;169;p19"/>
          <p:cNvSpPr txBox="1"/>
          <p:nvPr>
            <p:ph idx="1" type="body"/>
          </p:nvPr>
        </p:nvSpPr>
        <p:spPr>
          <a:xfrm>
            <a:off x="6517625" y="3930350"/>
            <a:ext cx="1951800" cy="352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400">
                <a:solidFill>
                  <a:schemeClr val="lt1"/>
                </a:solidFill>
                <a:uFill>
                  <a:noFill/>
                </a:uFill>
                <a:hlinkClick r:id="rId7">
                  <a:extLst>
                    <a:ext uri="{A12FA001-AC4F-418D-AE19-62706E023703}">
                      <ahyp:hlinkClr val="tx"/>
                    </a:ext>
                  </a:extLst>
                </a:hlinkClick>
              </a:rPr>
              <a:t>linkedin.com/groups/8177131/</a:t>
            </a:r>
            <a:endParaRPr b="1" sz="14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0"/>
          <p:cNvSpPr txBox="1"/>
          <p:nvPr>
            <p:ph idx="1" type="body"/>
          </p:nvPr>
        </p:nvSpPr>
        <p:spPr>
          <a:xfrm>
            <a:off x="2068900" y="1005500"/>
            <a:ext cx="7075200" cy="3927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Source Sans Pro"/>
              <a:buChar char="●"/>
            </a:pPr>
            <a:r>
              <a:rPr lang="en">
                <a:latin typeface="Source Sans Pro"/>
                <a:ea typeface="Source Sans Pro"/>
                <a:cs typeface="Source Sans Pro"/>
                <a:sym typeface="Source Sans Pro"/>
              </a:rPr>
              <a:t>Held another</a:t>
            </a:r>
            <a:r>
              <a:rPr b="1" lang="en">
                <a:solidFill>
                  <a:srgbClr val="7BA810"/>
                </a:solidFill>
                <a:latin typeface="Source Sans Pro"/>
                <a:ea typeface="Source Sans Pro"/>
                <a:cs typeface="Source Sans Pro"/>
                <a:sym typeface="Source Sans Pro"/>
              </a:rPr>
              <a:t> Member Orientation </a:t>
            </a:r>
            <a:r>
              <a:rPr lang="en">
                <a:solidFill>
                  <a:srgbClr val="166CA1"/>
                </a:solidFill>
                <a:latin typeface="Source Sans Pro"/>
                <a:ea typeface="Source Sans Pro"/>
                <a:cs typeface="Source Sans Pro"/>
                <a:sym typeface="Source Sans Pro"/>
              </a:rPr>
              <a:t>to create a </a:t>
            </a:r>
            <a:r>
              <a:rPr b="1" lang="en">
                <a:solidFill>
                  <a:srgbClr val="7BA810"/>
                </a:solidFill>
                <a:latin typeface="Source Sans Pro"/>
                <a:ea typeface="Source Sans Pro"/>
                <a:cs typeface="Source Sans Pro"/>
                <a:sym typeface="Source Sans Pro"/>
              </a:rPr>
              <a:t>warm welcome</a:t>
            </a:r>
            <a:r>
              <a:rPr lang="en">
                <a:solidFill>
                  <a:srgbClr val="166CA1"/>
                </a:solidFill>
                <a:latin typeface="Source Sans Pro"/>
                <a:ea typeface="Source Sans Pro"/>
                <a:cs typeface="Source Sans Pro"/>
                <a:sym typeface="Source Sans Pro"/>
              </a:rPr>
              <a:t> for and </a:t>
            </a:r>
            <a:r>
              <a:rPr b="1" lang="en">
                <a:solidFill>
                  <a:srgbClr val="7BA810"/>
                </a:solidFill>
                <a:latin typeface="Source Sans Pro"/>
                <a:ea typeface="Source Sans Pro"/>
                <a:cs typeface="Source Sans Pro"/>
                <a:sym typeface="Source Sans Pro"/>
              </a:rPr>
              <a:t>connect GBEN members </a:t>
            </a:r>
            <a:r>
              <a:rPr lang="en">
                <a:solidFill>
                  <a:srgbClr val="166CA1"/>
                </a:solidFill>
                <a:latin typeface="Source Sans Pro"/>
                <a:ea typeface="Source Sans Pro"/>
                <a:cs typeface="Source Sans Pro"/>
                <a:sym typeface="Source Sans Pro"/>
              </a:rPr>
              <a:t>with</a:t>
            </a:r>
            <a:r>
              <a:rPr lang="en">
                <a:solidFill>
                  <a:srgbClr val="166CA1"/>
                </a:solidFill>
                <a:latin typeface="Source Sans Pro"/>
                <a:ea typeface="Source Sans Pro"/>
                <a:cs typeface="Source Sans Pro"/>
                <a:sym typeface="Source Sans Pro"/>
              </a:rPr>
              <a:t> each other.</a:t>
            </a:r>
            <a:endParaRPr>
              <a:solidFill>
                <a:srgbClr val="166CA1"/>
              </a:solidFill>
              <a:latin typeface="Source Sans Pro"/>
              <a:ea typeface="Source Sans Pro"/>
              <a:cs typeface="Source Sans Pro"/>
              <a:sym typeface="Source Sans Pro"/>
            </a:endParaRPr>
          </a:p>
          <a:p>
            <a:pPr indent="-342900" lvl="0" marL="457200" rtl="0" algn="l">
              <a:spcBef>
                <a:spcPts val="1000"/>
              </a:spcBef>
              <a:spcAft>
                <a:spcPts val="0"/>
              </a:spcAft>
              <a:buSzPts val="1800"/>
              <a:buChar char="●"/>
            </a:pPr>
            <a:r>
              <a:rPr lang="en">
                <a:latin typeface="Source Sans Pro"/>
                <a:ea typeface="Source Sans Pro"/>
                <a:cs typeface="Source Sans Pro"/>
                <a:sym typeface="Source Sans Pro"/>
              </a:rPr>
              <a:t>Connected with new members and reconnected with long-time members during </a:t>
            </a:r>
            <a:r>
              <a:rPr b="1" lang="en">
                <a:solidFill>
                  <a:srgbClr val="7BA810"/>
                </a:solidFill>
                <a:latin typeface="Source Sans Pro"/>
                <a:ea typeface="Source Sans Pro"/>
                <a:cs typeface="Source Sans Pro"/>
                <a:sym typeface="Source Sans Pro"/>
              </a:rPr>
              <a:t>four in-person social events:</a:t>
            </a:r>
            <a:r>
              <a:rPr lang="en">
                <a:latin typeface="Source Sans Pro"/>
                <a:ea typeface="Source Sans Pro"/>
                <a:cs typeface="Source Sans Pro"/>
                <a:sym typeface="Source Sans Pro"/>
              </a:rPr>
              <a:t> , including our AEA Happy Hour in Indianapolis, co-hosted with SCENE (October 2023).</a:t>
            </a:r>
            <a:endParaRPr>
              <a:latin typeface="Source Sans Pro"/>
              <a:ea typeface="Source Sans Pro"/>
              <a:cs typeface="Source Sans Pro"/>
              <a:sym typeface="Source Sans Pro"/>
            </a:endParaRPr>
          </a:p>
          <a:p>
            <a:pPr indent="-342900" lvl="0" marL="457200" rtl="0" algn="l">
              <a:spcBef>
                <a:spcPts val="1000"/>
              </a:spcBef>
              <a:spcAft>
                <a:spcPts val="1000"/>
              </a:spcAft>
              <a:buSzPts val="1800"/>
              <a:buChar char="●"/>
            </a:pPr>
            <a:r>
              <a:rPr lang="en">
                <a:latin typeface="Source Sans Pro"/>
                <a:ea typeface="Source Sans Pro"/>
                <a:cs typeface="Source Sans Pro"/>
                <a:sym typeface="Source Sans Pro"/>
              </a:rPr>
              <a:t>Piloted </a:t>
            </a:r>
            <a:r>
              <a:rPr b="1" lang="en">
                <a:solidFill>
                  <a:srgbClr val="7BA810"/>
                </a:solidFill>
                <a:latin typeface="Source Sans Pro"/>
                <a:ea typeface="Source Sans Pro"/>
                <a:cs typeface="Source Sans Pro"/>
                <a:sym typeface="Source Sans Pro"/>
              </a:rPr>
              <a:t>Problems of Practice Office Hours</a:t>
            </a:r>
            <a:r>
              <a:rPr lang="en">
                <a:latin typeface="Source Sans Pro"/>
                <a:ea typeface="Source Sans Pro"/>
                <a:cs typeface="Source Sans Pro"/>
                <a:sym typeface="Source Sans Pro"/>
              </a:rPr>
              <a:t> during last year’s annual meeting, and then </a:t>
            </a:r>
            <a:r>
              <a:rPr b="1" lang="en">
                <a:solidFill>
                  <a:srgbClr val="7BA810"/>
                </a:solidFill>
                <a:latin typeface="Source Sans Pro"/>
                <a:ea typeface="Source Sans Pro"/>
                <a:cs typeface="Source Sans Pro"/>
                <a:sym typeface="Source Sans Pro"/>
              </a:rPr>
              <a:t>hosted four more</a:t>
            </a:r>
            <a:r>
              <a:rPr lang="en">
                <a:latin typeface="Source Sans Pro"/>
                <a:ea typeface="Source Sans Pro"/>
                <a:cs typeface="Source Sans Pro"/>
                <a:sym typeface="Source Sans Pro"/>
              </a:rPr>
              <a:t> PoP Office Hours during the year.</a:t>
            </a:r>
            <a:endParaRPr i="1">
              <a:solidFill>
                <a:srgbClr val="7BA810"/>
              </a:solidFill>
              <a:latin typeface="Source Sans Pro"/>
              <a:ea typeface="Source Sans Pro"/>
              <a:cs typeface="Source Sans Pro"/>
              <a:sym typeface="Source Sans Pro"/>
            </a:endParaRPr>
          </a:p>
        </p:txBody>
      </p:sp>
      <p:sp>
        <p:nvSpPr>
          <p:cNvPr id="175" name="Google Shape;175;p20"/>
          <p:cNvSpPr txBox="1"/>
          <p:nvPr>
            <p:ph type="title"/>
          </p:nvPr>
        </p:nvSpPr>
        <p:spPr>
          <a:xfrm>
            <a:off x="165425" y="217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B8DE"/>
                </a:solidFill>
                <a:latin typeface="Source Sans Pro"/>
                <a:ea typeface="Source Sans Pro"/>
                <a:cs typeface="Source Sans Pro"/>
                <a:sym typeface="Source Sans Pro"/>
              </a:rPr>
              <a:t>3</a:t>
            </a:r>
            <a:r>
              <a:rPr lang="en">
                <a:latin typeface="Source Sans Pro"/>
                <a:ea typeface="Source Sans Pro"/>
                <a:cs typeface="Source Sans Pro"/>
                <a:sym typeface="Source Sans Pro"/>
              </a:rPr>
              <a:t> Community-building and belonging</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p>
        </p:txBody>
      </p:sp>
      <p:pic>
        <p:nvPicPr>
          <p:cNvPr id="176" name="Google Shape;176;p20"/>
          <p:cNvPicPr preferRelativeResize="0"/>
          <p:nvPr/>
        </p:nvPicPr>
        <p:blipFill>
          <a:blip r:embed="rId3">
            <a:alphaModFix/>
          </a:blip>
          <a:stretch>
            <a:fillRect/>
          </a:stretch>
        </p:blipFill>
        <p:spPr>
          <a:xfrm>
            <a:off x="274925" y="1650263"/>
            <a:ext cx="1842975" cy="1842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